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14"/>
  </p:notesMasterIdLst>
  <p:sldIdLst>
    <p:sldId id="321" r:id="rId2"/>
    <p:sldId id="490" r:id="rId3"/>
    <p:sldId id="322" r:id="rId4"/>
    <p:sldId id="323" r:id="rId5"/>
    <p:sldId id="324" r:id="rId6"/>
    <p:sldId id="325" r:id="rId7"/>
    <p:sldId id="326" r:id="rId8"/>
    <p:sldId id="327" r:id="rId9"/>
    <p:sldId id="334" r:id="rId10"/>
    <p:sldId id="328" r:id="rId11"/>
    <p:sldId id="330" r:id="rId12"/>
    <p:sldId id="797" r:id="rId13"/>
    <p:sldId id="491" r:id="rId14"/>
    <p:sldId id="492" r:id="rId15"/>
    <p:sldId id="331" r:id="rId16"/>
    <p:sldId id="335" r:id="rId17"/>
    <p:sldId id="336" r:id="rId18"/>
    <p:sldId id="337" r:id="rId19"/>
    <p:sldId id="493" r:id="rId20"/>
    <p:sldId id="494" r:id="rId21"/>
    <p:sldId id="495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47" r:id="rId32"/>
    <p:sldId id="353" r:id="rId33"/>
    <p:sldId id="352" r:id="rId34"/>
    <p:sldId id="799" r:id="rId35"/>
    <p:sldId id="800" r:id="rId36"/>
    <p:sldId id="351" r:id="rId37"/>
    <p:sldId id="348" r:id="rId38"/>
    <p:sldId id="349" r:id="rId39"/>
    <p:sldId id="350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801" r:id="rId48"/>
    <p:sldId id="503" r:id="rId49"/>
    <p:sldId id="504" r:id="rId50"/>
    <p:sldId id="505" r:id="rId51"/>
    <p:sldId id="506" r:id="rId52"/>
    <p:sldId id="507" r:id="rId53"/>
    <p:sldId id="508" r:id="rId54"/>
    <p:sldId id="509" r:id="rId55"/>
    <p:sldId id="510" r:id="rId56"/>
    <p:sldId id="511" r:id="rId57"/>
    <p:sldId id="802" r:id="rId58"/>
    <p:sldId id="803" r:id="rId59"/>
    <p:sldId id="804" r:id="rId60"/>
    <p:sldId id="512" r:id="rId61"/>
    <p:sldId id="513" r:id="rId62"/>
    <p:sldId id="514" r:id="rId63"/>
    <p:sldId id="515" r:id="rId64"/>
    <p:sldId id="516" r:id="rId65"/>
    <p:sldId id="517" r:id="rId66"/>
    <p:sldId id="518" r:id="rId67"/>
    <p:sldId id="519" r:id="rId68"/>
    <p:sldId id="520" r:id="rId69"/>
    <p:sldId id="521" r:id="rId70"/>
    <p:sldId id="522" r:id="rId71"/>
    <p:sldId id="523" r:id="rId72"/>
    <p:sldId id="524" r:id="rId73"/>
    <p:sldId id="525" r:id="rId74"/>
    <p:sldId id="526" r:id="rId75"/>
    <p:sldId id="527" r:id="rId76"/>
    <p:sldId id="528" r:id="rId77"/>
    <p:sldId id="529" r:id="rId78"/>
    <p:sldId id="530" r:id="rId79"/>
    <p:sldId id="531" r:id="rId80"/>
    <p:sldId id="532" r:id="rId81"/>
    <p:sldId id="533" r:id="rId82"/>
    <p:sldId id="534" r:id="rId83"/>
    <p:sldId id="535" r:id="rId84"/>
    <p:sldId id="536" r:id="rId85"/>
    <p:sldId id="537" r:id="rId86"/>
    <p:sldId id="538" r:id="rId87"/>
    <p:sldId id="539" r:id="rId88"/>
    <p:sldId id="540" r:id="rId89"/>
    <p:sldId id="541" r:id="rId90"/>
    <p:sldId id="542" r:id="rId91"/>
    <p:sldId id="543" r:id="rId92"/>
    <p:sldId id="544" r:id="rId93"/>
    <p:sldId id="545" r:id="rId94"/>
    <p:sldId id="546" r:id="rId95"/>
    <p:sldId id="547" r:id="rId96"/>
    <p:sldId id="548" r:id="rId97"/>
    <p:sldId id="549" r:id="rId98"/>
    <p:sldId id="550" r:id="rId99"/>
    <p:sldId id="551" r:id="rId100"/>
    <p:sldId id="552" r:id="rId101"/>
    <p:sldId id="553" r:id="rId102"/>
    <p:sldId id="554" r:id="rId103"/>
    <p:sldId id="555" r:id="rId104"/>
    <p:sldId id="556" r:id="rId105"/>
    <p:sldId id="557" r:id="rId106"/>
    <p:sldId id="558" r:id="rId107"/>
    <p:sldId id="798" r:id="rId108"/>
    <p:sldId id="559" r:id="rId109"/>
    <p:sldId id="560" r:id="rId110"/>
    <p:sldId id="561" r:id="rId111"/>
    <p:sldId id="562" r:id="rId112"/>
    <p:sldId id="563" r:id="rId113"/>
  </p:sldIdLst>
  <p:sldSz cx="9144000" cy="6858000" type="screen4x3"/>
  <p:notesSz cx="6858000" cy="9144000"/>
  <p:custDataLst>
    <p:tags r:id="rId11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9E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2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53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553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A9FC721E-64D4-4AD6-B5D2-7A58235AE5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8403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19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179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2090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0674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0294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0544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716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2152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4439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6492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8104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46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0230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4277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5952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96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2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84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05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584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178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15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30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43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9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88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77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9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45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95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53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61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965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884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515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7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568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5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31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274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32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232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220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74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9682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0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063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219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291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891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30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39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5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59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846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94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4829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8272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571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712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65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246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058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087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293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059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746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714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72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835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871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648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273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540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6785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954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30831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607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554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5203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5042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0378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tc23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482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533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9804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78648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04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27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tc24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7817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9561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59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949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226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2337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189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630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331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95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1597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063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072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827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30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502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3300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32511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6768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97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FC721E-64D4-4AD6-B5D2-7A58235AE5F2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5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0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3251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3252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53253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53254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53255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53256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53257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53258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53259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53260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53261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53262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53263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53264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3265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3266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6B19E38-1043-489C-86DF-F3E1384013C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3267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3268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6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2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C3B3B38-C1F9-4C89-8098-852B1436497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57200"/>
            <a:ext cx="20574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60198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7CAB441-B472-4340-9C27-D0B7EDACDB0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768E82E-F706-4E34-BA91-D913E88380A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AD1C824-1C68-4E7A-A52D-96999457249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FF43E8-F924-4D0A-AAEF-8A290C33AF1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35A57E6-7D14-48B8-BB72-6A4BD6D597F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614DA5-A087-4A15-81C3-750927E4124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90A76F9-3445-4531-BB98-402F945A197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110ABF6-841F-4DE2-A775-34F9A379365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5D62411-A399-4175-A17F-A785721F81CC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 Black" pitchFamily="34" charset="0"/>
              </a:defRPr>
            </a:lvl1pPr>
          </a:lstStyle>
          <a:p>
            <a:fld id="{6CC64753-ECE9-4590-B35B-9257D18955C1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52228" name="Group 4"/>
          <p:cNvGrpSpPr>
            <a:grpSpLocks/>
          </p:cNvGrpSpPr>
          <p:nvPr/>
        </p:nvGrpSpPr>
        <p:grpSpPr bwMode="auto">
          <a:xfrm>
            <a:off x="0" y="0"/>
            <a:ext cx="9144000" cy="546100"/>
            <a:chOff x="0" y="0"/>
            <a:chExt cx="5760" cy="344"/>
          </a:xfrm>
        </p:grpSpPr>
        <p:sp>
          <p:nvSpPr>
            <p:cNvPr id="52229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30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31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52232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52233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52234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>
                <a:solidFill>
                  <a:schemeClr val="hlink"/>
                </a:solidFill>
              </a:endParaRPr>
            </a:p>
          </p:txBody>
        </p:sp>
        <p:sp>
          <p:nvSpPr>
            <p:cNvPr id="52235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52236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  <p:sp>
          <p:nvSpPr>
            <p:cNvPr id="52237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en-US">
                <a:solidFill>
                  <a:schemeClr val="accent2"/>
                </a:solidFill>
              </a:endParaRPr>
            </a:p>
          </p:txBody>
        </p:sp>
      </p:grpSp>
      <p:sp>
        <p:nvSpPr>
          <p:cNvPr id="52238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223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2240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1"/>
        </a:buClr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pPr algn="ctr"/>
            <a:r>
              <a:rPr lang="en-US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Chương</a:t>
            </a:r>
            <a:r>
              <a:rPr 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1: </a:t>
            </a:r>
            <a:r>
              <a:rPr lang="en-US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Tổng</a:t>
            </a:r>
            <a:r>
              <a:rPr 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quan</a:t>
            </a:r>
            <a:r>
              <a:rPr 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về</a:t>
            </a:r>
            <a:r>
              <a:rPr 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kiến</a:t>
            </a:r>
            <a:r>
              <a:rPr 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trúc</a:t>
            </a:r>
            <a:r>
              <a:rPr 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máy</a:t>
            </a:r>
            <a:r>
              <a:rPr lang="en-US" b="1" dirty="0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  <a:r>
              <a:rPr lang="en-US" b="1" dirty="0" err="1" smtClean="0">
                <a:solidFill>
                  <a:schemeClr val="bg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endParaRPr lang="en-US" dirty="0" smtClean="0"/>
          </a:p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vi-VN" dirty="0" smtClean="0"/>
              <a:t>Hoạt động của máy tính</a:t>
            </a:r>
          </a:p>
          <a:p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(Bus)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1.2.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khía</a:t>
            </a:r>
            <a:r>
              <a:rPr lang="en-US" dirty="0" smtClean="0"/>
              <a:t> </a:t>
            </a:r>
            <a:r>
              <a:rPr lang="en-US" dirty="0" err="1" smtClean="0"/>
              <a:t>cạnh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(Instruction Set Architecture): </a:t>
            </a:r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nhìn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vi-VN" dirty="0" smtClean="0"/>
              <a:t>người lập trình</a:t>
            </a:r>
          </a:p>
          <a:p>
            <a:pPr lvl="1"/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(Computer Organization): </a:t>
            </a:r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 smtClean="0"/>
              <a:t>cứu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pPr>
              <a:buNone/>
            </a:pPr>
            <a:r>
              <a:rPr lang="vi-VN" dirty="0" smtClean="0">
                <a:sym typeface="Symbol"/>
              </a:rPr>
              <a:t></a:t>
            </a:r>
            <a:r>
              <a:rPr lang="vi-VN" dirty="0" smtClean="0">
                <a:solidFill>
                  <a:srgbClr val="FF0000"/>
                </a:solidFill>
              </a:rPr>
              <a:t>Kiến trúc tập lệnh thay đổi chậm, tổ chức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vi-VN" dirty="0" smtClean="0">
                <a:solidFill>
                  <a:srgbClr val="FF0000"/>
                </a:solidFill>
              </a:rPr>
              <a:t>máy tính thay đổi rất nhanh.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Chipset 865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447800"/>
            <a:ext cx="6702137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Chipset 955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600199"/>
            <a:ext cx="5334000" cy="4922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Chipset 975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799" y="1600200"/>
            <a:ext cx="6277403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bo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600200"/>
            <a:ext cx="418147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1524000"/>
            <a:ext cx="405765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3962400"/>
            <a:ext cx="4457700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 Các vấn đề liên quan đến thiết kế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bus</a:t>
            </a:r>
          </a:p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bus</a:t>
            </a:r>
          </a:p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en-US" sz="2400" dirty="0" smtClean="0"/>
              <a:t>Bus </a:t>
            </a:r>
            <a:r>
              <a:rPr lang="en-US" sz="2400" dirty="0" err="1" smtClean="0"/>
              <a:t>dành</a:t>
            </a:r>
            <a:r>
              <a:rPr lang="en-US" sz="2400" dirty="0" smtClean="0"/>
              <a:t> </a:t>
            </a:r>
            <a:r>
              <a:rPr lang="en-US" sz="2400" dirty="0" err="1" smtClean="0"/>
              <a:t>riêng</a:t>
            </a:r>
            <a:r>
              <a:rPr lang="en-US" sz="2400" dirty="0" smtClean="0"/>
              <a:t> (Dedicated):</a:t>
            </a:r>
          </a:p>
          <a:p>
            <a:pPr lvl="1"/>
            <a:r>
              <a:rPr lang="vi-VN" sz="2000" dirty="0" smtClean="0"/>
              <a:t>Các đường địa chỉ và dữ liệu tách rời</a:t>
            </a:r>
          </a:p>
          <a:p>
            <a:pPr lvl="1"/>
            <a:r>
              <a:rPr lang="vi-VN" sz="2000" dirty="0" smtClean="0"/>
              <a:t>Ưu điểm: điều khiển đơn giản</a:t>
            </a:r>
          </a:p>
          <a:p>
            <a:pPr lvl="1"/>
            <a:r>
              <a:rPr lang="vi-VN" sz="2000" dirty="0" smtClean="0"/>
              <a:t>Nhược điểm: có nhiều đường kết nối</a:t>
            </a:r>
          </a:p>
          <a:p>
            <a:r>
              <a:rPr lang="en-US" sz="2400" dirty="0" smtClean="0"/>
              <a:t>Bus </a:t>
            </a:r>
            <a:r>
              <a:rPr lang="en-US" sz="2400" dirty="0" err="1" smtClean="0"/>
              <a:t>dồn</a:t>
            </a:r>
            <a:r>
              <a:rPr lang="en-US" sz="2400" dirty="0" smtClean="0"/>
              <a:t> </a:t>
            </a:r>
            <a:r>
              <a:rPr lang="en-US" sz="2400" dirty="0" err="1" smtClean="0"/>
              <a:t>kênh</a:t>
            </a:r>
            <a:r>
              <a:rPr lang="en-US" sz="2400" dirty="0" smtClean="0"/>
              <a:t> (Multiplexed)</a:t>
            </a:r>
          </a:p>
          <a:p>
            <a:pPr lvl="1"/>
            <a:r>
              <a:rPr lang="vi-VN" sz="2000" dirty="0" smtClean="0"/>
              <a:t>Các đường dùng chung cho địa chỉ và dữ liệu</a:t>
            </a:r>
          </a:p>
          <a:p>
            <a:pPr lvl="1"/>
            <a:r>
              <a:rPr lang="vi-VN" sz="2000" dirty="0" smtClean="0"/>
              <a:t>Có đường điều khiển để phân biệt có địa chỉ</a:t>
            </a:r>
            <a:r>
              <a:rPr lang="en-US" sz="2000" dirty="0" smtClean="0"/>
              <a:t> hay </a:t>
            </a:r>
            <a:r>
              <a:rPr lang="en-US" sz="2000" dirty="0" err="1" smtClean="0"/>
              <a:t>có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endParaRPr lang="en-US" sz="2000" dirty="0" smtClean="0"/>
          </a:p>
          <a:p>
            <a:pPr lvl="1"/>
            <a:r>
              <a:rPr lang="vi-VN" sz="2000" dirty="0" smtClean="0"/>
              <a:t>Ưu điểm: có ít đường dây</a:t>
            </a:r>
          </a:p>
          <a:p>
            <a:pPr lvl="1"/>
            <a:r>
              <a:rPr lang="vi-VN" sz="2000" dirty="0" smtClean="0"/>
              <a:t>Nhược điểm:</a:t>
            </a:r>
          </a:p>
          <a:p>
            <a:pPr lvl="2"/>
            <a:r>
              <a:rPr lang="vi-VN" sz="1800" dirty="0" smtClean="0"/>
              <a:t>Điều khiển phức tạp hơn</a:t>
            </a:r>
          </a:p>
          <a:p>
            <a:pPr lvl="2"/>
            <a:r>
              <a:rPr lang="vi-VN" sz="1800" dirty="0" smtClean="0"/>
              <a:t>Hiệu năng hạn chế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dirty="0" smtClean="0"/>
              <a:t>Có nhiều mô-đun điều khiển bus</a:t>
            </a:r>
          </a:p>
          <a:p>
            <a:pPr lvl="1"/>
            <a:r>
              <a:rPr lang="vi-VN" dirty="0" smtClean="0"/>
              <a:t>ví dụ: CPU và bộ điều khiển vào-ra</a:t>
            </a:r>
          </a:p>
          <a:p>
            <a:r>
              <a:rPr lang="vi-VN" dirty="0" smtClean="0"/>
              <a:t>Chỉ cho phép một mô-đun điều khiển</a:t>
            </a:r>
            <a:r>
              <a:rPr lang="en-US" dirty="0" smtClean="0"/>
              <a:t> </a:t>
            </a:r>
            <a:r>
              <a:rPr lang="vi-VN" dirty="0" smtClean="0"/>
              <a:t>bus ở một thời điểm.</a:t>
            </a:r>
          </a:p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bus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hay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tán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bus (</a:t>
            </a:r>
            <a:r>
              <a:rPr lang="en-US" dirty="0" err="1" smtClean="0"/>
              <a:t>tiếp</a:t>
            </a:r>
            <a:r>
              <a:rPr lang="en-US" dirty="0" smtClean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bus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endParaRPr lang="en-US" dirty="0" smtClean="0"/>
          </a:p>
          <a:p>
            <a:pPr lvl="1"/>
            <a:r>
              <a:rPr lang="vi-VN" dirty="0" smtClean="0"/>
              <a:t>Có một Bộ điều khiển bus (Bus Controller)</a:t>
            </a:r>
            <a:r>
              <a:rPr lang="en-US" dirty="0" smtClean="0"/>
              <a:t> hay </a:t>
            </a:r>
            <a:r>
              <a:rPr lang="en-US" dirty="0" err="1" smtClean="0"/>
              <a:t>còn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bus (Arbiter)</a:t>
            </a:r>
          </a:p>
          <a:p>
            <a:pPr lvl="1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CPU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 </a:t>
            </a:r>
            <a:r>
              <a:rPr lang="en-US" dirty="0" err="1" smtClean="0"/>
              <a:t>rời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bus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tán</a:t>
            </a:r>
            <a:endParaRPr lang="en-US" dirty="0" smtClean="0"/>
          </a:p>
          <a:p>
            <a:pPr lvl="1"/>
            <a:r>
              <a:rPr lang="vi-VN" dirty="0" smtClean="0"/>
              <a:t>Mỗi một mô-đun có thể chiếm bus</a:t>
            </a:r>
          </a:p>
          <a:p>
            <a:pPr lvl="1"/>
            <a:r>
              <a:rPr lang="vi-VN" dirty="0" smtClean="0"/>
              <a:t>Có đường điều khiển đến tất cả các môđun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bus (Timing)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en-US" sz="2800" dirty="0" err="1" smtClean="0"/>
              <a:t>Phối</a:t>
            </a:r>
            <a:r>
              <a:rPr lang="en-US" sz="2800" dirty="0" smtClean="0"/>
              <a:t> </a:t>
            </a:r>
            <a:r>
              <a:rPr lang="en-US" sz="2800" dirty="0" err="1" smtClean="0"/>
              <a:t>hợp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sự</a:t>
            </a:r>
            <a:r>
              <a:rPr lang="en-US" sz="2800" dirty="0" smtClean="0"/>
              <a:t> </a:t>
            </a:r>
            <a:r>
              <a:rPr lang="en-US" sz="2800" dirty="0" err="1" smtClean="0"/>
              <a:t>kiện</a:t>
            </a:r>
            <a:r>
              <a:rPr lang="en-US" sz="2800" dirty="0" smtClean="0"/>
              <a:t> </a:t>
            </a:r>
            <a:r>
              <a:rPr lang="en-US" sz="2800" dirty="0" err="1" smtClean="0"/>
              <a:t>trên</a:t>
            </a:r>
            <a:r>
              <a:rPr lang="en-US" sz="2800" dirty="0" smtClean="0"/>
              <a:t> bus</a:t>
            </a:r>
          </a:p>
          <a:p>
            <a:r>
              <a:rPr lang="vi-VN" sz="2800" dirty="0" smtClean="0"/>
              <a:t>Bus đồng bộ</a:t>
            </a:r>
          </a:p>
          <a:p>
            <a:pPr lvl="1"/>
            <a:r>
              <a:rPr lang="vi-VN" sz="2400" dirty="0" smtClean="0"/>
              <a:t>Các sự kiện trên bus được xác định bởi</a:t>
            </a:r>
            <a:r>
              <a:rPr lang="en-US" sz="2400" dirty="0" smtClean="0"/>
              <a:t> </a:t>
            </a:r>
            <a:r>
              <a:rPr lang="vi-VN" sz="2400" dirty="0" smtClean="0"/>
              <a:t>một tín hiệu xung nhịp xác định (clock)</a:t>
            </a:r>
          </a:p>
          <a:p>
            <a:pPr lvl="1"/>
            <a:r>
              <a:rPr lang="vi-VN" sz="2400" dirty="0" smtClean="0"/>
              <a:t>Bus Điều khiển bao gồm cả đường Clock</a:t>
            </a:r>
          </a:p>
          <a:p>
            <a:pPr lvl="1"/>
            <a:r>
              <a:rPr lang="vi-VN" sz="2400" dirty="0" smtClean="0"/>
              <a:t>Tất cả các mô-đun có thể đọc đường clock</a:t>
            </a:r>
          </a:p>
          <a:p>
            <a:r>
              <a:rPr lang="vi-VN" sz="2800" dirty="0" smtClean="0"/>
              <a:t>Bus không đồng bộ</a:t>
            </a:r>
          </a:p>
          <a:p>
            <a:pPr lvl="1"/>
            <a:r>
              <a:rPr lang="vi-VN" sz="2400" dirty="0" smtClean="0"/>
              <a:t>Không có đường tín hiệu Clock</a:t>
            </a:r>
          </a:p>
          <a:p>
            <a:pPr lvl="1"/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thúc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kiện</a:t>
            </a:r>
            <a:r>
              <a:rPr lang="en-US" sz="2400" dirty="0" smtClean="0"/>
              <a:t> </a:t>
            </a:r>
            <a:r>
              <a:rPr lang="en-US" sz="2400" dirty="0" err="1" smtClean="0"/>
              <a:t>này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bus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kích</a:t>
            </a:r>
            <a:r>
              <a:rPr lang="en-US" sz="2400" dirty="0" smtClean="0"/>
              <a:t> </a:t>
            </a:r>
            <a:r>
              <a:rPr lang="en-US" sz="2400" dirty="0" err="1" smtClean="0"/>
              <a:t>hoạt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kiện</a:t>
            </a:r>
            <a:r>
              <a:rPr lang="en-US" sz="2400" dirty="0" smtClean="0"/>
              <a:t> </a:t>
            </a:r>
            <a:r>
              <a:rPr lang="en-US" sz="2400" dirty="0" err="1" smtClean="0"/>
              <a:t>tiếp</a:t>
            </a:r>
            <a:r>
              <a:rPr lang="en-US" sz="2400" dirty="0" smtClean="0"/>
              <a:t> </a:t>
            </a:r>
            <a:r>
              <a:rPr lang="en-US" sz="2400" dirty="0" err="1" smtClean="0"/>
              <a:t>theo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Giản đồ định thời Bus đồng bộ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32563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676399"/>
            <a:ext cx="5943600" cy="4961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PC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Pentium III </a:t>
            </a:r>
            <a:r>
              <a:rPr lang="en-US" dirty="0" err="1" smtClean="0"/>
              <a:t>và</a:t>
            </a:r>
            <a:r>
              <a:rPr lang="en-US" dirty="0" smtClean="0"/>
              <a:t> Pentium 4:</a:t>
            </a:r>
          </a:p>
          <a:p>
            <a:pPr lvl="1"/>
            <a:r>
              <a:rPr lang="en-US" dirty="0" err="1" smtClean="0"/>
              <a:t>cùng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(IA-32)</a:t>
            </a:r>
          </a:p>
          <a:p>
            <a:pPr lvl="1"/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Giản đồ định thời thao tác đọc của Bus không đồng bộ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3246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133600"/>
            <a:ext cx="781536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Giản đồ định thời thao tác ghi của Bus không đồng bộ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/>
          <a:srcRect t="3869"/>
          <a:stretch>
            <a:fillRect/>
          </a:stretch>
        </p:blipFill>
        <p:spPr bwMode="auto">
          <a:xfrm>
            <a:off x="762000" y="2057400"/>
            <a:ext cx="7620000" cy="4221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dirty="0" smtClean="0"/>
              <a:t>HẾT CHƯƠNG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:</a:t>
            </a:r>
          </a:p>
          <a:p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Tập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lệnh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dirty="0" err="1" smtClean="0"/>
              <a:t>tập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nhị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thao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 smtClean="0"/>
          </a:p>
          <a:p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Các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kiểu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dữ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liệu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kiểu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vi-VN" dirty="0" smtClean="0"/>
              <a:t>Cấu trúc cơ bản của máy tính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905000"/>
            <a:ext cx="5410200" cy="441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vi-VN" dirty="0" smtClean="0"/>
              <a:t>Các thành phần cơ bản của máy tính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981200"/>
            <a:ext cx="8305800" cy="4343400"/>
          </a:xfrm>
        </p:spPr>
        <p:txBody>
          <a:bodyPr/>
          <a:lstStyle/>
          <a:p>
            <a:r>
              <a:rPr lang="en-US" sz="2800" dirty="0" err="1" smtClean="0"/>
              <a:t>Bộ</a:t>
            </a:r>
            <a:r>
              <a:rPr lang="en-US" sz="2800" dirty="0" smtClean="0"/>
              <a:t> </a:t>
            </a:r>
            <a:r>
              <a:rPr lang="en-US" sz="2800" dirty="0" err="1" smtClean="0"/>
              <a:t>xử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 </a:t>
            </a:r>
            <a:r>
              <a:rPr lang="en-US" sz="2800" dirty="0" err="1" smtClean="0"/>
              <a:t>trung</a:t>
            </a:r>
            <a:r>
              <a:rPr lang="en-US" sz="2800" dirty="0" smtClean="0"/>
              <a:t> </a:t>
            </a:r>
            <a:r>
              <a:rPr lang="en-US" sz="2800" dirty="0" err="1" smtClean="0"/>
              <a:t>tâm</a:t>
            </a:r>
            <a:r>
              <a:rPr lang="en-US" sz="2800" dirty="0" smtClean="0"/>
              <a:t> (Central Processing Unit): </a:t>
            </a:r>
            <a:r>
              <a:rPr lang="vi-VN" sz="2800" dirty="0" smtClean="0"/>
              <a:t>Điều khiển hoạt động của máy tính và xử lý</a:t>
            </a:r>
            <a:r>
              <a:rPr lang="en-US" sz="2800" dirty="0" smtClean="0"/>
              <a:t> </a:t>
            </a:r>
            <a:r>
              <a:rPr lang="en-US" sz="2800" dirty="0" err="1" smtClean="0"/>
              <a:t>dữ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Bộ</a:t>
            </a:r>
            <a:r>
              <a:rPr lang="en-US" sz="2800" dirty="0" smtClean="0"/>
              <a:t> </a:t>
            </a:r>
            <a:r>
              <a:rPr lang="en-US" sz="2800" dirty="0" err="1" smtClean="0"/>
              <a:t>nhớ</a:t>
            </a:r>
            <a:r>
              <a:rPr lang="en-US" sz="2800" dirty="0" smtClean="0"/>
              <a:t> </a:t>
            </a:r>
            <a:r>
              <a:rPr lang="en-US" sz="2800" dirty="0" err="1" smtClean="0"/>
              <a:t>chính</a:t>
            </a:r>
            <a:r>
              <a:rPr lang="en-US" sz="2800" dirty="0" smtClean="0"/>
              <a:t> (Main Memory): </a:t>
            </a:r>
            <a:r>
              <a:rPr lang="en-US" sz="2800" dirty="0" err="1" smtClean="0"/>
              <a:t>Chứa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vi-VN" sz="2800" dirty="0" smtClean="0"/>
              <a:t>chương trình và dữ liệu đang được sử dụng.</a:t>
            </a:r>
          </a:p>
          <a:p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thống</a:t>
            </a:r>
            <a:r>
              <a:rPr lang="en-US" sz="2800" dirty="0" smtClean="0"/>
              <a:t> </a:t>
            </a:r>
            <a:r>
              <a:rPr lang="en-US" sz="2800" dirty="0" err="1" smtClean="0"/>
              <a:t>vào</a:t>
            </a:r>
            <a:r>
              <a:rPr lang="en-US" sz="2800" dirty="0" smtClean="0"/>
              <a:t> </a:t>
            </a:r>
            <a:r>
              <a:rPr lang="en-US" sz="2800" dirty="0" err="1" smtClean="0"/>
              <a:t>ra</a:t>
            </a:r>
            <a:r>
              <a:rPr lang="en-US" sz="2800" dirty="0" smtClean="0"/>
              <a:t> (</a:t>
            </a:r>
            <a:r>
              <a:rPr lang="en-US" sz="2800" dirty="0" err="1" smtClean="0"/>
              <a:t>Input/Output</a:t>
            </a:r>
            <a:r>
              <a:rPr lang="en-US" sz="2800" dirty="0" smtClean="0"/>
              <a:t> System): </a:t>
            </a:r>
            <a:r>
              <a:rPr lang="en-US" sz="2800" dirty="0" err="1" smtClean="0"/>
              <a:t>Trao</a:t>
            </a:r>
            <a:r>
              <a:rPr lang="en-US" sz="2800" dirty="0" smtClean="0"/>
              <a:t> </a:t>
            </a:r>
            <a:r>
              <a:rPr lang="vi-VN" sz="2800" dirty="0" smtClean="0"/>
              <a:t>đổi thông tin giữa máy tính với bên ngoài.</a:t>
            </a:r>
          </a:p>
          <a:p>
            <a:r>
              <a:rPr lang="en-US" sz="2800" dirty="0" err="1" smtClean="0"/>
              <a:t>Liên</a:t>
            </a:r>
            <a:r>
              <a:rPr lang="en-US" sz="2800" dirty="0" smtClean="0"/>
              <a:t> </a:t>
            </a: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thống</a:t>
            </a:r>
            <a:r>
              <a:rPr lang="en-US" sz="2800" dirty="0" smtClean="0"/>
              <a:t> (System Interconnection): </a:t>
            </a:r>
            <a:r>
              <a:rPr lang="en-US" sz="2800" dirty="0" err="1" smtClean="0"/>
              <a:t>Kết</a:t>
            </a:r>
            <a:r>
              <a:rPr lang="en-US" sz="2800" dirty="0" smtClean="0"/>
              <a:t> </a:t>
            </a:r>
            <a:r>
              <a:rPr lang="en-US" sz="2800" dirty="0" err="1" smtClean="0"/>
              <a:t>nối</a:t>
            </a:r>
            <a:r>
              <a:rPr lang="en-US" sz="2800" dirty="0" smtClean="0"/>
              <a:t> </a:t>
            </a:r>
            <a:r>
              <a:rPr lang="en-US" sz="2800" dirty="0" err="1" smtClean="0"/>
              <a:t>và</a:t>
            </a:r>
            <a:r>
              <a:rPr lang="en-US" sz="2800" dirty="0" smtClean="0"/>
              <a:t> </a:t>
            </a:r>
            <a:r>
              <a:rPr lang="en-US" sz="2800" dirty="0" err="1" smtClean="0"/>
              <a:t>vận</a:t>
            </a:r>
            <a:r>
              <a:rPr lang="en-US" sz="2800" dirty="0" smtClean="0"/>
              <a:t> </a:t>
            </a:r>
            <a:r>
              <a:rPr lang="en-US" sz="2800" dirty="0" err="1" smtClean="0"/>
              <a:t>chuyển</a:t>
            </a:r>
            <a:r>
              <a:rPr lang="en-US" sz="2800" dirty="0" smtClean="0"/>
              <a:t> </a:t>
            </a:r>
            <a:r>
              <a:rPr lang="en-US" sz="2800" dirty="0" err="1" smtClean="0"/>
              <a:t>thông</a:t>
            </a:r>
            <a:r>
              <a:rPr lang="en-US" sz="2800" dirty="0" smtClean="0"/>
              <a:t> tin </a:t>
            </a:r>
            <a:r>
              <a:rPr lang="en-US" sz="2800" dirty="0" err="1" smtClean="0"/>
              <a:t>giữa</a:t>
            </a:r>
            <a:r>
              <a:rPr lang="en-US" sz="2800" dirty="0" smtClean="0"/>
              <a:t>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nhau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1.3.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hoá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pPr lvl="1"/>
            <a:r>
              <a:rPr lang="en-US" b="1" dirty="0" err="1" smtClean="0"/>
              <a:t>Thế</a:t>
            </a:r>
            <a:r>
              <a:rPr lang="en-US" b="1" dirty="0" smtClean="0"/>
              <a:t> </a:t>
            </a:r>
            <a:r>
              <a:rPr lang="en-US" b="1" dirty="0" err="1" smtClean="0"/>
              <a:t>hệ</a:t>
            </a:r>
            <a:r>
              <a:rPr lang="en-US" b="1" dirty="0" smtClean="0"/>
              <a:t> 1: (1946-1957) </a:t>
            </a:r>
            <a:r>
              <a:rPr lang="en-US" dirty="0" err="1" smtClean="0"/>
              <a:t>đèn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endParaRPr lang="en-US" b="1" dirty="0" smtClean="0"/>
          </a:p>
          <a:p>
            <a:pPr lvl="1"/>
            <a:r>
              <a:rPr lang="en-US" b="1" dirty="0" err="1" smtClean="0"/>
              <a:t>Thế</a:t>
            </a:r>
            <a:r>
              <a:rPr lang="en-US" b="1" dirty="0" smtClean="0"/>
              <a:t> </a:t>
            </a:r>
            <a:r>
              <a:rPr lang="en-US" b="1" dirty="0" err="1" smtClean="0"/>
              <a:t>hệ</a:t>
            </a:r>
            <a:r>
              <a:rPr lang="en-US" b="1" dirty="0" smtClean="0"/>
              <a:t> 2: (1958-1964) </a:t>
            </a:r>
            <a:r>
              <a:rPr lang="en-US" dirty="0" err="1" smtClean="0"/>
              <a:t>linh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transistor</a:t>
            </a:r>
          </a:p>
          <a:p>
            <a:pPr lvl="1"/>
            <a:r>
              <a:rPr lang="en-US" b="1" dirty="0" err="1" smtClean="0"/>
              <a:t>Thế</a:t>
            </a:r>
            <a:r>
              <a:rPr lang="en-US" b="1" dirty="0" smtClean="0"/>
              <a:t> </a:t>
            </a:r>
            <a:r>
              <a:rPr lang="en-US" b="1" dirty="0" err="1" smtClean="0"/>
              <a:t>hệ</a:t>
            </a:r>
            <a:r>
              <a:rPr lang="en-US" b="1" dirty="0" smtClean="0"/>
              <a:t> 3 (1965-1971)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(IC)</a:t>
            </a:r>
          </a:p>
          <a:p>
            <a:pPr lvl="1"/>
            <a:r>
              <a:rPr lang="en-US" b="1" dirty="0" err="1" smtClean="0"/>
              <a:t>Thế</a:t>
            </a:r>
            <a:r>
              <a:rPr lang="en-US" b="1" dirty="0" smtClean="0"/>
              <a:t> </a:t>
            </a:r>
            <a:r>
              <a:rPr lang="en-US" b="1" dirty="0" err="1" smtClean="0"/>
              <a:t>hệ</a:t>
            </a:r>
            <a:r>
              <a:rPr lang="en-US" b="1" dirty="0" smtClean="0"/>
              <a:t> </a:t>
            </a:r>
            <a:r>
              <a:rPr lang="en-US" b="1" dirty="0" err="1" smtClean="0"/>
              <a:t>thứ</a:t>
            </a:r>
            <a:r>
              <a:rPr lang="en-US" b="1" dirty="0" smtClean="0"/>
              <a:t> 4 (1972-về </a:t>
            </a:r>
            <a:r>
              <a:rPr lang="en-US" b="1" dirty="0" err="1" smtClean="0"/>
              <a:t>sau</a:t>
            </a:r>
            <a:r>
              <a:rPr lang="en-US" b="1" dirty="0" smtClean="0"/>
              <a:t>)</a:t>
            </a:r>
            <a:r>
              <a:rPr lang="en-US" dirty="0" smtClean="0"/>
              <a:t> IC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en-US" dirty="0" smtClean="0"/>
          </a:p>
          <a:p>
            <a:pPr lvl="1"/>
            <a:r>
              <a:rPr lang="en-US" b="1" dirty="0" err="1" smtClean="0"/>
              <a:t>Thế</a:t>
            </a:r>
            <a:r>
              <a:rPr lang="en-US" b="1" dirty="0" smtClean="0"/>
              <a:t> </a:t>
            </a:r>
            <a:r>
              <a:rPr lang="en-US" b="1" dirty="0" err="1" smtClean="0"/>
              <a:t>hệ</a:t>
            </a:r>
            <a:r>
              <a:rPr lang="en-US" b="1" dirty="0" smtClean="0"/>
              <a:t> </a:t>
            </a:r>
            <a:r>
              <a:rPr lang="en-US" b="1" dirty="0" err="1" smtClean="0"/>
              <a:t>thứ</a:t>
            </a:r>
            <a:r>
              <a:rPr lang="en-US" b="1" dirty="0" smtClean="0"/>
              <a:t> 5: </a:t>
            </a:r>
            <a:r>
              <a:rPr lang="en-US" dirty="0" smtClean="0"/>
              <a:t>Theo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Nhật</a:t>
            </a:r>
            <a:r>
              <a:rPr lang="en-US" dirty="0" smtClean="0"/>
              <a:t> </a:t>
            </a:r>
            <a:r>
              <a:rPr lang="en-US" dirty="0" err="1" smtClean="0"/>
              <a:t>chiếc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thứ</a:t>
            </a:r>
            <a:r>
              <a:rPr lang="en-US" dirty="0" smtClean="0"/>
              <a:t> 5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, </a:t>
            </a:r>
            <a:r>
              <a:rPr lang="en-US" dirty="0" err="1" smtClean="0"/>
              <a:t>bao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4 </a:t>
            </a:r>
            <a:r>
              <a:rPr lang="en-US" dirty="0" err="1" smtClean="0"/>
              <a:t>khối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vi-VN" dirty="0" smtClean="0"/>
              <a:t>1. Máy tính dùng đèn điện tử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sz="2800" b="1" dirty="0" err="1" smtClean="0"/>
              <a:t>Thế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hệ</a:t>
            </a:r>
            <a:r>
              <a:rPr lang="en-US" sz="2800" b="1" dirty="0" smtClean="0"/>
              <a:t> 1: (1946-1957) </a:t>
            </a:r>
            <a:r>
              <a:rPr lang="en-US" sz="2800" dirty="0" err="1" smtClean="0"/>
              <a:t>đèn</a:t>
            </a:r>
            <a:r>
              <a:rPr lang="en-US" sz="2800" dirty="0" smtClean="0"/>
              <a:t> </a:t>
            </a:r>
            <a:r>
              <a:rPr lang="en-US" sz="2800" dirty="0" err="1" smtClean="0"/>
              <a:t>điện</a:t>
            </a:r>
            <a:r>
              <a:rPr lang="en-US" sz="2800" dirty="0" smtClean="0"/>
              <a:t> </a:t>
            </a:r>
            <a:r>
              <a:rPr lang="en-US" sz="2800" dirty="0" err="1" smtClean="0"/>
              <a:t>tử</a:t>
            </a:r>
            <a:endParaRPr lang="en-US" sz="2800" dirty="0" smtClean="0"/>
          </a:p>
          <a:p>
            <a:r>
              <a:rPr lang="vi-VN" sz="2800" b="1" dirty="0" smtClean="0"/>
              <a:t>ENIAC- Máy tính điện tử đầu tiên</a:t>
            </a:r>
          </a:p>
          <a:p>
            <a:pPr lvl="1"/>
            <a:r>
              <a:rPr lang="en-US" sz="2400" dirty="0" smtClean="0"/>
              <a:t>Electronic Numerical </a:t>
            </a:r>
            <a:r>
              <a:rPr lang="en-US" sz="2400" dirty="0" err="1" smtClean="0"/>
              <a:t>Intergator</a:t>
            </a:r>
            <a:r>
              <a:rPr lang="en-US" sz="2400" dirty="0" smtClean="0"/>
              <a:t> And Computer</a:t>
            </a:r>
          </a:p>
          <a:p>
            <a:pPr lvl="1"/>
            <a:r>
              <a:rPr lang="en-US" sz="2400" dirty="0" err="1" smtClean="0"/>
              <a:t>Dự</a:t>
            </a:r>
            <a:r>
              <a:rPr lang="en-US" sz="2400" dirty="0" smtClean="0"/>
              <a:t> </a:t>
            </a:r>
            <a:r>
              <a:rPr lang="en-US" sz="2400" dirty="0" err="1" smtClean="0"/>
              <a:t>án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Quốc</a:t>
            </a:r>
            <a:r>
              <a:rPr lang="en-US" sz="2400" dirty="0" smtClean="0"/>
              <a:t> </a:t>
            </a:r>
            <a:r>
              <a:rPr lang="en-US" sz="2400" dirty="0" err="1" smtClean="0"/>
              <a:t>phòng</a:t>
            </a:r>
            <a:r>
              <a:rPr lang="en-US" sz="2400" dirty="0" smtClean="0"/>
              <a:t> </a:t>
            </a:r>
            <a:r>
              <a:rPr lang="en-US" sz="2400" dirty="0" err="1" smtClean="0"/>
              <a:t>Mỹ</a:t>
            </a:r>
            <a:endParaRPr lang="en-US" sz="2400" dirty="0" smtClean="0"/>
          </a:p>
          <a:p>
            <a:pPr lvl="1"/>
            <a:r>
              <a:rPr lang="en-US" sz="2400" dirty="0" smtClean="0"/>
              <a:t>Do John </a:t>
            </a:r>
            <a:r>
              <a:rPr lang="en-US" sz="2400" dirty="0" err="1" smtClean="0"/>
              <a:t>Mauchly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John </a:t>
            </a:r>
            <a:r>
              <a:rPr lang="en-US" sz="2400" dirty="0" err="1" smtClean="0"/>
              <a:t>Presper</a:t>
            </a:r>
            <a:r>
              <a:rPr lang="en-US" sz="2400" dirty="0" smtClean="0"/>
              <a:t> Eckert ở </a:t>
            </a:r>
            <a:r>
              <a:rPr lang="en-US" sz="2400" dirty="0" err="1" smtClean="0"/>
              <a:t>Đại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 Pennsylvania </a:t>
            </a:r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.</a:t>
            </a:r>
          </a:p>
          <a:p>
            <a:pPr lvl="1"/>
            <a:r>
              <a:rPr lang="vi-VN" sz="2400" dirty="0" smtClean="0"/>
              <a:t>Bắt đầu từ năm 1943, hoàn thành năm</a:t>
            </a:r>
            <a:r>
              <a:rPr lang="en-US" sz="2400" dirty="0" smtClean="0"/>
              <a:t> 1946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vi-VN" dirty="0" smtClean="0"/>
              <a:t>1. Máy tính dùng đèn điện tử</a:t>
            </a:r>
            <a:r>
              <a:rPr lang="en-US" dirty="0" smtClean="0"/>
              <a:t> (</a:t>
            </a:r>
            <a:r>
              <a:rPr lang="en-US" dirty="0" err="1" smtClean="0"/>
              <a:t>tiếp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r>
              <a:rPr lang="en-US" dirty="0" err="1" smtClean="0"/>
              <a:t>Nặng</a:t>
            </a:r>
            <a:r>
              <a:rPr lang="en-US" dirty="0" smtClean="0"/>
              <a:t> 30 </a:t>
            </a:r>
            <a:r>
              <a:rPr lang="en-US" dirty="0" err="1" smtClean="0"/>
              <a:t>tấn</a:t>
            </a:r>
            <a:endParaRPr lang="en-US" dirty="0" smtClean="0"/>
          </a:p>
          <a:p>
            <a:pPr lvl="1"/>
            <a:r>
              <a:rPr lang="vi-VN" dirty="0" smtClean="0"/>
              <a:t>18000 đèn điện tử và 1500 rơle</a:t>
            </a:r>
          </a:p>
          <a:p>
            <a:pPr lvl="1"/>
            <a:r>
              <a:rPr lang="en-US" dirty="0" smtClean="0"/>
              <a:t>5000 </a:t>
            </a:r>
            <a:r>
              <a:rPr lang="en-US" dirty="0" err="1" smtClean="0"/>
              <a:t>phép</a:t>
            </a:r>
            <a:r>
              <a:rPr lang="en-US" dirty="0" smtClean="0"/>
              <a:t> </a:t>
            </a:r>
            <a:r>
              <a:rPr lang="en-US" dirty="0" err="1" smtClean="0"/>
              <a:t>cộng</a:t>
            </a:r>
            <a:r>
              <a:rPr lang="en-US" dirty="0" smtClean="0"/>
              <a:t>/</a:t>
            </a:r>
            <a:r>
              <a:rPr lang="en-US" dirty="0" err="1" smtClean="0"/>
              <a:t>giây</a:t>
            </a:r>
            <a:endParaRPr lang="en-US" dirty="0" smtClean="0"/>
          </a:p>
          <a:p>
            <a:pPr lvl="1"/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thập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endParaRPr lang="en-US" dirty="0" smtClean="0"/>
          </a:p>
          <a:p>
            <a:pPr lvl="1"/>
            <a:r>
              <a:rPr lang="vi-VN" dirty="0" smtClean="0"/>
              <a:t>Bộ nhớ chỉ lưu trữ dữ liệu</a:t>
            </a:r>
          </a:p>
          <a:p>
            <a:pPr lvl="1"/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trí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mạch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cáp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vi-VN" dirty="0" smtClean="0"/>
              <a:t>1. Máy tính dùng đèn điện tử</a:t>
            </a:r>
            <a:r>
              <a:rPr lang="en-US" dirty="0" smtClean="0"/>
              <a:t> (</a:t>
            </a:r>
            <a:r>
              <a:rPr lang="en-US" dirty="0" err="1" smtClean="0"/>
              <a:t>tiếp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r>
              <a:rPr lang="vi-VN" dirty="0" smtClean="0"/>
              <a:t>Đèn điện tử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4999" y="2514600"/>
            <a:ext cx="576032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vi-VN" dirty="0" smtClean="0"/>
              <a:t>1. Máy tính dùng đèn điện tử</a:t>
            </a:r>
            <a:r>
              <a:rPr lang="en-US" dirty="0" smtClean="0"/>
              <a:t> (</a:t>
            </a:r>
            <a:r>
              <a:rPr lang="en-US" dirty="0" err="1" smtClean="0"/>
              <a:t>tiếp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371600"/>
            <a:ext cx="4114800" cy="5032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1.1.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>
              <a:buNone/>
            </a:pPr>
            <a:r>
              <a:rPr lang="en-US" sz="2400" dirty="0" smtClean="0"/>
              <a:t>1.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endParaRPr lang="en-US" sz="2400" dirty="0" smtClean="0"/>
          </a:p>
          <a:p>
            <a:r>
              <a:rPr lang="vi-VN" sz="2400" dirty="0" smtClean="0">
                <a:solidFill>
                  <a:srgbClr val="FF0000"/>
                </a:solidFill>
              </a:rPr>
              <a:t>Máy tính (Computer)</a:t>
            </a:r>
            <a:r>
              <a:rPr lang="vi-VN" sz="2400" dirty="0" smtClean="0"/>
              <a:t> là thiết bị điện tử 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sau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err="1" smtClean="0"/>
              <a:t>Nhận</a:t>
            </a:r>
            <a:r>
              <a:rPr lang="en-US" sz="2000" dirty="0" smtClean="0"/>
              <a:t> </a:t>
            </a:r>
            <a:r>
              <a:rPr lang="en-US" sz="2000" dirty="0" err="1" smtClean="0"/>
              <a:t>thông</a:t>
            </a:r>
            <a:r>
              <a:rPr lang="en-US" sz="2000" dirty="0" smtClean="0"/>
              <a:t> tin </a:t>
            </a:r>
            <a:r>
              <a:rPr lang="en-US" sz="2000" dirty="0" err="1" smtClean="0"/>
              <a:t>vào</a:t>
            </a:r>
            <a:r>
              <a:rPr lang="en-US" sz="2000" dirty="0" smtClean="0"/>
              <a:t>,</a:t>
            </a:r>
          </a:p>
          <a:p>
            <a:pPr lvl="1"/>
            <a:r>
              <a:rPr lang="vi-VN" sz="2000" dirty="0" smtClean="0"/>
              <a:t>Xử lý thông tin theo dãy các lệnh được nhớ sẵn bên</a:t>
            </a:r>
            <a:r>
              <a:rPr lang="en-US" sz="2000" dirty="0" smtClean="0"/>
              <a:t> </a:t>
            </a:r>
            <a:r>
              <a:rPr lang="en-US" sz="2000" dirty="0" err="1" smtClean="0"/>
              <a:t>trong</a:t>
            </a:r>
            <a:r>
              <a:rPr lang="en-US" sz="2000" dirty="0" smtClean="0"/>
              <a:t>,</a:t>
            </a:r>
          </a:p>
          <a:p>
            <a:pPr lvl="1"/>
            <a:r>
              <a:rPr lang="vi-VN" sz="2000" dirty="0" smtClean="0"/>
              <a:t>Đưa thông tin ra.</a:t>
            </a:r>
          </a:p>
          <a:p>
            <a:r>
              <a:rPr lang="vi-VN" sz="2400" dirty="0" smtClean="0"/>
              <a:t>Dãy các lệnh nằm trong bộ nhớ để yêu cầu</a:t>
            </a:r>
            <a:r>
              <a:rPr lang="en-US" sz="2400" dirty="0" smtClean="0"/>
              <a:t>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cụ</a:t>
            </a:r>
            <a:r>
              <a:rPr lang="en-US" sz="2400" dirty="0" smtClean="0"/>
              <a:t> 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gọi</a:t>
            </a:r>
            <a:r>
              <a:rPr lang="en-US" sz="2400" dirty="0" smtClean="0"/>
              <a:t> </a:t>
            </a:r>
            <a:r>
              <a:rPr lang="en-US" sz="2400" dirty="0" err="1" smtClean="0"/>
              <a:t>là</a:t>
            </a:r>
            <a:r>
              <a:rPr lang="en-US" sz="2400" dirty="0" smtClean="0"/>
              <a:t> </a:t>
            </a:r>
            <a:r>
              <a:rPr lang="vi-VN" sz="2400" dirty="0" smtClean="0">
                <a:solidFill>
                  <a:srgbClr val="FF0000"/>
                </a:solidFill>
              </a:rPr>
              <a:t>chương trình (program)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sym typeface="Symbol"/>
              </a:rPr>
              <a:t>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vi-VN" sz="2400" b="1" dirty="0" smtClean="0">
                <a:solidFill>
                  <a:schemeClr val="accent5">
                    <a:lumMod val="50000"/>
                  </a:schemeClr>
                </a:solidFill>
              </a:rPr>
              <a:t>Máy tính hoạt động theo chương trình.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von Neumann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IAS:</a:t>
            </a:r>
          </a:p>
          <a:p>
            <a:pPr lvl="1"/>
            <a:r>
              <a:rPr lang="en-US" dirty="0" smtClean="0"/>
              <a:t>Princeton Institute for Advanced Studies</a:t>
            </a:r>
          </a:p>
          <a:p>
            <a:pPr lvl="1"/>
            <a:r>
              <a:rPr lang="vi-VN" dirty="0" smtClean="0"/>
              <a:t>Được bắt đầu từ 1947, hoàn thành1952</a:t>
            </a:r>
          </a:p>
          <a:p>
            <a:pPr lvl="1"/>
            <a:r>
              <a:rPr lang="en-US" dirty="0" smtClean="0"/>
              <a:t>Do John von Neumann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endParaRPr lang="en-US" dirty="0" smtClean="0"/>
          </a:p>
          <a:p>
            <a:pPr lvl="1"/>
            <a:r>
              <a:rPr lang="vi-VN" dirty="0" smtClean="0"/>
              <a:t>Được xây dựng theo ý tưởng “chương</a:t>
            </a:r>
            <a:r>
              <a:rPr lang="en-US" dirty="0" smtClean="0"/>
              <a:t> </a:t>
            </a:r>
            <a:r>
              <a:rPr lang="vi-VN" dirty="0" smtClean="0"/>
              <a:t>trình được lưu trữ” </a:t>
            </a:r>
            <a:r>
              <a:rPr lang="vi-VN" i="1" dirty="0" smtClean="0"/>
              <a:t>(stored-program</a:t>
            </a:r>
            <a:r>
              <a:rPr lang="de-DE" i="1" dirty="0" smtClean="0"/>
              <a:t> concept) của von Neumann/Turing (1945)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vi-VN" dirty="0" smtClean="0"/>
              <a:t>Đặc điểm chính của máy tính 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vi-VN" sz="2400" dirty="0" smtClean="0"/>
              <a:t>Bao gồm các thành phần: đơn vị điều khiển, đơn</a:t>
            </a:r>
            <a:r>
              <a:rPr lang="en-US" sz="2400" dirty="0" smtClean="0"/>
              <a:t> </a:t>
            </a:r>
            <a:r>
              <a:rPr lang="en-US" sz="2400" dirty="0" err="1" smtClean="0"/>
              <a:t>vị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logic (ALU),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 </a:t>
            </a:r>
            <a:r>
              <a:rPr lang="en-US" sz="2400" dirty="0" err="1" smtClean="0"/>
              <a:t>chính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bị</a:t>
            </a:r>
            <a:r>
              <a:rPr lang="en-US" sz="2400" dirty="0" smtClean="0"/>
              <a:t> </a:t>
            </a:r>
            <a:r>
              <a:rPr lang="en-US" sz="2400" dirty="0" err="1" smtClean="0"/>
              <a:t>vào-ra</a:t>
            </a:r>
            <a:r>
              <a:rPr lang="en-US" sz="2400" dirty="0" smtClean="0"/>
              <a:t>.</a:t>
            </a:r>
          </a:p>
          <a:p>
            <a:r>
              <a:rPr lang="vi-VN" sz="2400" dirty="0" smtClean="0"/>
              <a:t>Bộ nhớ chính chứa chương trình và dữ liệu</a:t>
            </a:r>
          </a:p>
          <a:p>
            <a:r>
              <a:rPr lang="vi-VN" sz="2400" dirty="0" smtClean="0"/>
              <a:t>Bộ nhớ chính được đánh địa chỉ theo từng ngăn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,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phụ</a:t>
            </a:r>
            <a:r>
              <a:rPr lang="en-US" sz="2400" dirty="0" smtClean="0"/>
              <a:t> </a:t>
            </a:r>
            <a:r>
              <a:rPr lang="en-US" sz="2400" dirty="0" err="1" smtClean="0"/>
              <a:t>thuộc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nội</a:t>
            </a:r>
            <a:r>
              <a:rPr lang="en-US" sz="2400" dirty="0" smtClean="0"/>
              <a:t> dung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nó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ALU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phép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nhị</a:t>
            </a:r>
            <a:r>
              <a:rPr lang="en-US" sz="2400" dirty="0" smtClean="0"/>
              <a:t> </a:t>
            </a:r>
            <a:r>
              <a:rPr lang="en-US" sz="2400" dirty="0" err="1" smtClean="0"/>
              <a:t>phân</a:t>
            </a:r>
            <a:endParaRPr lang="en-US" sz="2400" dirty="0" smtClean="0"/>
          </a:p>
          <a:p>
            <a:r>
              <a:rPr lang="vi-VN" sz="2400" dirty="0" smtClean="0"/>
              <a:t>Đơn vị điều khiển nhận lệnh từ bộ nhớ, giải mã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lệnh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cách</a:t>
            </a:r>
            <a:r>
              <a:rPr lang="en-US" sz="2400" dirty="0" smtClean="0"/>
              <a:t> </a:t>
            </a:r>
            <a:r>
              <a:rPr lang="en-US" sz="2400" dirty="0" err="1" smtClean="0"/>
              <a:t>tuần</a:t>
            </a:r>
            <a:r>
              <a:rPr lang="en-US" sz="2400" dirty="0" smtClean="0"/>
              <a:t> </a:t>
            </a:r>
            <a:r>
              <a:rPr lang="en-US" sz="2400" dirty="0" err="1" smtClean="0"/>
              <a:t>tự</a:t>
            </a:r>
            <a:r>
              <a:rPr lang="en-US" sz="2400" dirty="0" smtClean="0"/>
              <a:t>.</a:t>
            </a:r>
          </a:p>
          <a:p>
            <a:r>
              <a:rPr lang="vi-VN" sz="2400" dirty="0" smtClean="0"/>
              <a:t>Đơn vị điều khiển điều khiển hoạt động của các</a:t>
            </a:r>
            <a:r>
              <a:rPr lang="en-US" sz="2400" dirty="0" smtClean="0"/>
              <a:t> </a:t>
            </a:r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bị</a:t>
            </a:r>
            <a:r>
              <a:rPr lang="en-US" sz="2400" dirty="0" smtClean="0"/>
              <a:t> </a:t>
            </a:r>
            <a:r>
              <a:rPr lang="en-US" sz="2400" dirty="0" err="1" smtClean="0"/>
              <a:t>vào-ra</a:t>
            </a:r>
            <a:endParaRPr lang="en-US" sz="2400" dirty="0" smtClean="0"/>
          </a:p>
          <a:p>
            <a:r>
              <a:rPr lang="vi-VN" sz="2400" dirty="0" smtClean="0"/>
              <a:t>Trở thành mô hình cơ bản của máy tính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John von Neumann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IAS </a:t>
            </a:r>
            <a:r>
              <a:rPr lang="en-US" dirty="0" err="1" smtClean="0"/>
              <a:t>và</a:t>
            </a:r>
            <a:r>
              <a:rPr lang="en-US" dirty="0" smtClean="0"/>
              <a:t> Alan 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362200"/>
            <a:ext cx="5410200" cy="368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 l="9091" r="11364"/>
          <a:stretch>
            <a:fillRect/>
          </a:stretch>
        </p:blipFill>
        <p:spPr bwMode="auto">
          <a:xfrm>
            <a:off x="6019800" y="2438400"/>
            <a:ext cx="2667000" cy="3526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vi-VN" dirty="0" smtClean="0"/>
              <a:t>Các máy tính thương mại ra đời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r>
              <a:rPr lang="en-US" dirty="0" smtClean="0"/>
              <a:t>1947 - Eckert-</a:t>
            </a:r>
            <a:r>
              <a:rPr lang="en-US" dirty="0" err="1" smtClean="0"/>
              <a:t>Mauchly</a:t>
            </a:r>
            <a:r>
              <a:rPr lang="en-US" dirty="0" smtClean="0"/>
              <a:t> Computer Corporation</a:t>
            </a:r>
          </a:p>
          <a:p>
            <a:pPr lvl="1"/>
            <a:r>
              <a:rPr lang="en-US" dirty="0" smtClean="0"/>
              <a:t>UNIVAC I (Universal Automatic Computer)</a:t>
            </a:r>
          </a:p>
          <a:p>
            <a:pPr lvl="1"/>
            <a:r>
              <a:rPr lang="en-US" dirty="0" smtClean="0"/>
              <a:t>1950s - UNIVAC II</a:t>
            </a:r>
          </a:p>
          <a:p>
            <a:pPr lvl="2"/>
            <a:r>
              <a:rPr lang="vi-VN" dirty="0" smtClean="0"/>
              <a:t>Nhanh hơn</a:t>
            </a:r>
          </a:p>
          <a:p>
            <a:pPr lvl="2"/>
            <a:r>
              <a:rPr lang="vi-VN" dirty="0" smtClean="0"/>
              <a:t>Bộ nhớ lớn hơn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UNIVAC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133600"/>
            <a:ext cx="409786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914400"/>
            <a:ext cx="4038600" cy="5459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UNIVAC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057400"/>
            <a:ext cx="5638800" cy="431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err="1" smtClean="0"/>
              <a:t>Hãng</a:t>
            </a:r>
            <a:r>
              <a:rPr lang="en-US" dirty="0" smtClean="0"/>
              <a:t> IBM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r>
              <a:rPr lang="en-US" dirty="0" smtClean="0"/>
              <a:t>IBM - International Business Machine</a:t>
            </a:r>
          </a:p>
          <a:p>
            <a:pPr lvl="1"/>
            <a:r>
              <a:rPr lang="en-US" dirty="0" smtClean="0"/>
              <a:t>1953 - IBM 701</a:t>
            </a:r>
          </a:p>
          <a:p>
            <a:pPr lvl="2"/>
            <a:r>
              <a:rPr lang="vi-VN" dirty="0" smtClean="0"/>
              <a:t>Máy tính lưu trữ chương trình đầu tiên của</a:t>
            </a:r>
            <a:r>
              <a:rPr lang="en-US" dirty="0" smtClean="0"/>
              <a:t> IBM</a:t>
            </a:r>
            <a:endParaRPr lang="en-US" sz="1600" dirty="0" smtClean="0"/>
          </a:p>
          <a:p>
            <a:pPr lvl="2"/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endParaRPr lang="en-US" dirty="0" smtClean="0"/>
          </a:p>
          <a:p>
            <a:pPr lvl="1"/>
            <a:r>
              <a:rPr lang="en-US" dirty="0" smtClean="0"/>
              <a:t>1955 – IBM 702</a:t>
            </a:r>
          </a:p>
          <a:p>
            <a:pPr lvl="2"/>
            <a:r>
              <a:rPr lang="vi-VN" dirty="0" smtClean="0"/>
              <a:t>Các ứng dụng thương mại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IBM 701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981200"/>
            <a:ext cx="6324600" cy="4431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transistor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PDP-1 </a:t>
            </a:r>
            <a:r>
              <a:rPr lang="en-US" dirty="0" err="1" smtClean="0"/>
              <a:t>của</a:t>
            </a:r>
            <a:r>
              <a:rPr lang="en-US" dirty="0" smtClean="0"/>
              <a:t> DEC (Digital Equipment </a:t>
            </a:r>
            <a:r>
              <a:rPr lang="vi-VN" dirty="0" smtClean="0"/>
              <a:t>Corporation) </a:t>
            </a:r>
            <a:r>
              <a:rPr lang="vi-VN" i="1" dirty="0" smtClean="0"/>
              <a:t>máy tính mini đầu tiên</a:t>
            </a:r>
            <a:endParaRPr lang="en-US" i="1" dirty="0" smtClean="0"/>
          </a:p>
          <a:p>
            <a:r>
              <a:rPr lang="en-US" dirty="0" smtClean="0"/>
              <a:t>IBM 7000</a:t>
            </a:r>
          </a:p>
          <a:p>
            <a:r>
              <a:rPr lang="vi-VN" dirty="0" smtClean="0"/>
              <a:t>Hàng trăm nghìn phép cộng trong một giây.</a:t>
            </a:r>
          </a:p>
          <a:p>
            <a:r>
              <a:rPr lang="vi-VN" dirty="0" smtClean="0"/>
              <a:t>Các ngôn ngữ lập trình bậc cao ra đời.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DEC PDP-1 (1960)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981200"/>
            <a:ext cx="5257800" cy="4104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5850" y="2695575"/>
            <a:ext cx="760095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IBM 7030 (1961)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981199"/>
            <a:ext cx="5867400" cy="4454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vi </a:t>
            </a:r>
            <a:r>
              <a:rPr lang="en-US" dirty="0" err="1" smtClean="0"/>
              <a:t>mạch</a:t>
            </a:r>
            <a:r>
              <a:rPr lang="en-US" dirty="0" smtClean="0"/>
              <a:t> SSI, MSI </a:t>
            </a:r>
            <a:r>
              <a:rPr lang="en-US" dirty="0" err="1" smtClean="0"/>
              <a:t>và</a:t>
            </a:r>
            <a:r>
              <a:rPr lang="en-US" dirty="0" smtClean="0"/>
              <a:t> LSI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sz="2400" dirty="0" smtClean="0"/>
              <a:t>Vi </a:t>
            </a:r>
            <a:r>
              <a:rPr lang="en-US" sz="2400" dirty="0" err="1" smtClean="0"/>
              <a:t>mạch</a:t>
            </a:r>
            <a:r>
              <a:rPr lang="en-US" sz="2400" dirty="0" smtClean="0"/>
              <a:t> (Integrated Circuit - IC): </a:t>
            </a:r>
            <a:r>
              <a:rPr lang="en-US" sz="2400" dirty="0" err="1" smtClean="0"/>
              <a:t>nhiều</a:t>
            </a:r>
            <a:r>
              <a:rPr lang="en-US" sz="2400" dirty="0" smtClean="0"/>
              <a:t> transistor </a:t>
            </a:r>
            <a:r>
              <a:rPr lang="vi-VN" sz="2400" dirty="0" smtClean="0"/>
              <a:t>và các phần tử khác được tích hợp trên một</a:t>
            </a:r>
            <a:r>
              <a:rPr lang="en-US" sz="2400" dirty="0" smtClean="0"/>
              <a:t> chip </a:t>
            </a:r>
            <a:r>
              <a:rPr lang="en-US" sz="2400" dirty="0" err="1" smtClean="0"/>
              <a:t>bán</a:t>
            </a:r>
            <a:r>
              <a:rPr lang="en-US" sz="2400" dirty="0" smtClean="0"/>
              <a:t> </a:t>
            </a:r>
            <a:r>
              <a:rPr lang="en-US" sz="2400" dirty="0" err="1" smtClean="0"/>
              <a:t>dẫn</a:t>
            </a:r>
            <a:r>
              <a:rPr lang="en-US" sz="2400" dirty="0" smtClean="0"/>
              <a:t>.</a:t>
            </a:r>
            <a:endParaRPr lang="en-US" sz="1800" dirty="0" smtClean="0"/>
          </a:p>
          <a:p>
            <a:pPr lvl="1"/>
            <a:r>
              <a:rPr lang="en-US" sz="2000" dirty="0" smtClean="0"/>
              <a:t>SSI (Small Scale Integration)</a:t>
            </a:r>
          </a:p>
          <a:p>
            <a:pPr lvl="1"/>
            <a:r>
              <a:rPr lang="en-US" sz="2000" dirty="0" smtClean="0"/>
              <a:t>MSI (Medium Scale Integration)</a:t>
            </a:r>
          </a:p>
          <a:p>
            <a:pPr lvl="1"/>
            <a:r>
              <a:rPr lang="en-US" sz="2000" dirty="0" smtClean="0"/>
              <a:t>LSI (Large Scale Integration)</a:t>
            </a:r>
          </a:p>
          <a:p>
            <a:pPr lvl="1"/>
            <a:r>
              <a:rPr lang="en-US" sz="2000" dirty="0" smtClean="0"/>
              <a:t>VLSI (Very Large Scale Integration) (</a:t>
            </a:r>
            <a:r>
              <a:rPr lang="en-US" sz="2000" dirty="0" err="1" smtClean="0"/>
              <a:t>thế</a:t>
            </a:r>
            <a:r>
              <a:rPr lang="en-US" sz="2000" dirty="0" smtClean="0"/>
              <a:t> </a:t>
            </a:r>
            <a:r>
              <a:rPr lang="en-US" sz="2000" dirty="0" err="1" smtClean="0"/>
              <a:t>hệ</a:t>
            </a:r>
            <a:r>
              <a:rPr lang="en-US" sz="2000" dirty="0" smtClean="0"/>
              <a:t> </a:t>
            </a:r>
            <a:r>
              <a:rPr lang="en-US" sz="2000" dirty="0" err="1" smtClean="0"/>
              <a:t>thứ</a:t>
            </a:r>
            <a:r>
              <a:rPr lang="en-US" sz="2000" dirty="0" smtClean="0"/>
              <a:t> </a:t>
            </a:r>
            <a:r>
              <a:rPr lang="en-US" sz="2000" dirty="0" err="1" smtClean="0"/>
              <a:t>tư</a:t>
            </a:r>
            <a:r>
              <a:rPr lang="en-US" sz="2000" dirty="0" smtClean="0"/>
              <a:t>)</a:t>
            </a:r>
          </a:p>
          <a:p>
            <a:pPr lvl="1"/>
            <a:r>
              <a:rPr lang="vi-VN" sz="2000" dirty="0" smtClean="0"/>
              <a:t>ULSI (Ultra Large Scale Integration) (thế hệ thứ </a:t>
            </a:r>
            <a:r>
              <a:rPr lang="en-US" sz="2000" dirty="0" err="1" smtClean="0"/>
              <a:t>tư</a:t>
            </a:r>
            <a:r>
              <a:rPr lang="vi-VN" sz="2000" dirty="0" smtClean="0"/>
              <a:t>)</a:t>
            </a:r>
            <a:endParaRPr lang="en-US" sz="2000" dirty="0" smtClean="0"/>
          </a:p>
          <a:p>
            <a:pPr lvl="1"/>
            <a:r>
              <a:rPr lang="en-US" sz="2000" dirty="0" err="1" smtClean="0"/>
              <a:t>SoC</a:t>
            </a:r>
            <a:r>
              <a:rPr lang="en-US" sz="2000" dirty="0" smtClean="0"/>
              <a:t> (System on Chip)</a:t>
            </a:r>
          </a:p>
          <a:p>
            <a:r>
              <a:rPr lang="en-US" sz="2400" dirty="0" err="1" smtClean="0"/>
              <a:t>Siêu</a:t>
            </a:r>
            <a:r>
              <a:rPr lang="en-US" sz="2400" dirty="0" smtClean="0"/>
              <a:t>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xuất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: CRAY-1, VAX</a:t>
            </a:r>
          </a:p>
          <a:p>
            <a:r>
              <a:rPr lang="it-IT" sz="2400" dirty="0" smtClean="0"/>
              <a:t>Bộ vi xử lý (microprocessor) ra đời</a:t>
            </a:r>
          </a:p>
          <a:p>
            <a:pPr lvl="1"/>
            <a:r>
              <a:rPr lang="vi-VN" sz="2000" dirty="0" smtClean="0"/>
              <a:t>Bộ vi xử lý đầu tiên</a:t>
            </a:r>
            <a:r>
              <a:rPr lang="en-US" sz="2000" dirty="0" smtClean="0"/>
              <a:t> </a:t>
            </a:r>
            <a:r>
              <a:rPr lang="en-US" sz="2000" dirty="0" smtClean="0">
                <a:sym typeface="Symbol"/>
              </a:rPr>
              <a:t> </a:t>
            </a:r>
            <a:r>
              <a:rPr lang="en-US" sz="2000" dirty="0" smtClean="0"/>
              <a:t>Intel 4004 (1971).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err="1" smtClean="0"/>
              <a:t>Luật</a:t>
            </a:r>
            <a:r>
              <a:rPr lang="en-US" dirty="0" smtClean="0"/>
              <a:t> Moore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81200"/>
            <a:ext cx="8610600" cy="4419600"/>
          </a:xfrm>
        </p:spPr>
        <p:txBody>
          <a:bodyPr/>
          <a:lstStyle/>
          <a:p>
            <a:pPr lvl="1"/>
            <a:r>
              <a:rPr lang="vi-VN" dirty="0" smtClean="0"/>
              <a:t>Gordon Moore – người đồng sáng lập Intel</a:t>
            </a:r>
          </a:p>
          <a:p>
            <a:pPr lvl="1"/>
            <a:r>
              <a:rPr lang="vi-VN" dirty="0" smtClean="0"/>
              <a:t>Số transistors trên chip sẽ gấp đôi sau 18 tháng</a:t>
            </a:r>
          </a:p>
          <a:p>
            <a:pPr lvl="1"/>
            <a:r>
              <a:rPr lang="vi-VN" dirty="0" smtClean="0"/>
              <a:t>Giá thành của chip hầu như không thay đổi</a:t>
            </a:r>
          </a:p>
          <a:p>
            <a:pPr lvl="1"/>
            <a:r>
              <a:rPr lang="vi-VN" dirty="0" smtClean="0"/>
              <a:t>Mật độ cao hơn, do vậy đường dẫn ngắn hơn</a:t>
            </a:r>
          </a:p>
          <a:p>
            <a:pPr lvl="1"/>
            <a:r>
              <a:rPr lang="vi-VN" dirty="0" smtClean="0"/>
              <a:t>Kích thước nhỏ hơn dẫn tới độ phức tạp tăng lên</a:t>
            </a:r>
          </a:p>
          <a:p>
            <a:pPr lvl="1"/>
            <a:r>
              <a:rPr lang="vi-VN" dirty="0" smtClean="0"/>
              <a:t>Điện năng tiêu thụ ít hơn</a:t>
            </a:r>
          </a:p>
          <a:p>
            <a:pPr lvl="1"/>
            <a:r>
              <a:rPr lang="vi-VN" dirty="0" smtClean="0"/>
              <a:t>Hệ thống có ít các chip liên kết với nhau, do đó</a:t>
            </a:r>
            <a:r>
              <a:rPr lang="en-US" dirty="0" smtClean="0"/>
              <a:t> </a:t>
            </a:r>
            <a:r>
              <a:rPr lang="vi-VN" dirty="0" smtClean="0"/>
              <a:t>tăng độ tin cậy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trưởng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transistor </a:t>
            </a:r>
            <a:r>
              <a:rPr lang="en-US" dirty="0" err="1" smtClean="0"/>
              <a:t>trong</a:t>
            </a:r>
            <a:r>
              <a:rPr lang="en-US" dirty="0" smtClean="0"/>
              <a:t> chip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1900687"/>
            <a:ext cx="7315200" cy="4580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Tăng trưởng số transistor trong chip CPU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615"/>
          <a:stretch/>
        </p:blipFill>
        <p:spPr>
          <a:xfrm>
            <a:off x="760753" y="1981200"/>
            <a:ext cx="762249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Tăng trưởng số transistor trong chip CPU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81200"/>
            <a:ext cx="7086600" cy="45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5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IBM 360 Family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905000"/>
            <a:ext cx="6400800" cy="4353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PDP-11 (1973) </a:t>
            </a:r>
            <a:r>
              <a:rPr lang="en-US" dirty="0" err="1" smtClean="0"/>
              <a:t>và</a:t>
            </a:r>
            <a:r>
              <a:rPr lang="en-US" dirty="0" smtClean="0"/>
              <a:t> VAX-11 (1981)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752600"/>
            <a:ext cx="152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2133600"/>
            <a:ext cx="6019800" cy="3903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Micro VAX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CRAY-1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133600"/>
            <a:ext cx="3106757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6600" y="1981200"/>
            <a:ext cx="5724079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4.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vi </a:t>
            </a:r>
            <a:r>
              <a:rPr lang="en-US" dirty="0" err="1" smtClean="0"/>
              <a:t>mạch</a:t>
            </a:r>
            <a:r>
              <a:rPr lang="en-US" dirty="0" smtClean="0"/>
              <a:t> VLSI/ULSI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pPr>
              <a:buNone/>
            </a:pPr>
            <a:r>
              <a:rPr lang="en-US" sz="3000" dirty="0" err="1" smtClean="0"/>
              <a:t>Các</a:t>
            </a:r>
            <a:r>
              <a:rPr lang="en-US" sz="3000" dirty="0" smtClean="0"/>
              <a:t> </a:t>
            </a:r>
            <a:r>
              <a:rPr lang="en-US" sz="3000" dirty="0" err="1" smtClean="0"/>
              <a:t>sản</a:t>
            </a:r>
            <a:r>
              <a:rPr lang="en-US" sz="3000" dirty="0" smtClean="0"/>
              <a:t> </a:t>
            </a:r>
            <a:r>
              <a:rPr lang="en-US" sz="3000" dirty="0" err="1" smtClean="0"/>
              <a:t>phẩm</a:t>
            </a:r>
            <a:r>
              <a:rPr lang="en-US" sz="3000" dirty="0" smtClean="0"/>
              <a:t> </a:t>
            </a:r>
            <a:r>
              <a:rPr lang="en-US" sz="3000" dirty="0" err="1" smtClean="0"/>
              <a:t>chính</a:t>
            </a:r>
            <a:r>
              <a:rPr lang="en-US" sz="3000" dirty="0" smtClean="0"/>
              <a:t> </a:t>
            </a:r>
            <a:r>
              <a:rPr lang="en-US" sz="3000" dirty="0" err="1" smtClean="0"/>
              <a:t>của</a:t>
            </a:r>
            <a:r>
              <a:rPr lang="en-US" sz="3000" dirty="0" smtClean="0"/>
              <a:t> </a:t>
            </a:r>
            <a:r>
              <a:rPr lang="en-US" sz="3000" dirty="0" err="1" smtClean="0"/>
              <a:t>công</a:t>
            </a:r>
            <a:r>
              <a:rPr lang="en-US" sz="3000" dirty="0" smtClean="0"/>
              <a:t> </a:t>
            </a:r>
            <a:r>
              <a:rPr lang="en-US" sz="3000" dirty="0" err="1" smtClean="0"/>
              <a:t>nghệ</a:t>
            </a:r>
            <a:r>
              <a:rPr lang="en-US" sz="3000" dirty="0" smtClean="0"/>
              <a:t> VLSI/ULSI:</a:t>
            </a:r>
          </a:p>
          <a:p>
            <a:pPr lvl="1"/>
            <a:r>
              <a:rPr lang="it-IT" sz="2400" dirty="0" smtClean="0"/>
              <a:t>Bộ vi xử lý (Microprocessor): CPU được chế </a:t>
            </a:r>
            <a:r>
              <a:rPr lang="en-US" sz="2400" dirty="0" err="1" smtClean="0"/>
              <a:t>tạo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chip.</a:t>
            </a:r>
            <a:endParaRPr lang="it-IT" sz="2400" dirty="0" smtClean="0"/>
          </a:p>
          <a:p>
            <a:pPr lvl="1"/>
            <a:r>
              <a:rPr lang="vi-VN" sz="2400" dirty="0" smtClean="0"/>
              <a:t>Vi mạch điều khiển tổng hợp (Chipset): một</a:t>
            </a:r>
            <a:r>
              <a:rPr lang="en-US" sz="2400" dirty="0" smtClean="0"/>
              <a:t> </a:t>
            </a:r>
            <a:r>
              <a:rPr lang="vi-VN" sz="2400" dirty="0" smtClean="0"/>
              <a:t>hoặc một vài vi mạch thực hiện được nhiều</a:t>
            </a:r>
            <a:r>
              <a:rPr lang="en-US" sz="2400" dirty="0" smtClean="0"/>
              <a:t> </a:t>
            </a:r>
            <a:r>
              <a:rPr lang="vi-VN" sz="2400" dirty="0" smtClean="0"/>
              <a:t>chức năng điều khiển và nối ghép.</a:t>
            </a:r>
            <a:endParaRPr lang="en-US" sz="2400" dirty="0" smtClean="0"/>
          </a:p>
          <a:p>
            <a:pPr lvl="1"/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 </a:t>
            </a:r>
            <a:r>
              <a:rPr lang="en-US" sz="2400" dirty="0" err="1" smtClean="0"/>
              <a:t>bán</a:t>
            </a:r>
            <a:r>
              <a:rPr lang="en-US" sz="2400" dirty="0" smtClean="0"/>
              <a:t> </a:t>
            </a:r>
            <a:r>
              <a:rPr lang="en-US" sz="2400" dirty="0" err="1" smtClean="0"/>
              <a:t>dẫn</a:t>
            </a:r>
            <a:r>
              <a:rPr lang="en-US" sz="2400" dirty="0" smtClean="0"/>
              <a:t> (Semiconductor Memory): ROM, RAM</a:t>
            </a:r>
          </a:p>
          <a:p>
            <a:pPr lvl="1"/>
            <a:r>
              <a:rPr lang="nn-NO" sz="2400" dirty="0" smtClean="0"/>
              <a:t>Các bộ vi điều khiển (Microcontroller): máy </a:t>
            </a:r>
            <a:r>
              <a:rPr lang="vi-VN" sz="2400" dirty="0" smtClean="0"/>
              <a:t>tính chuyên dụng được chế tạo trên 1 chip.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pPr algn="ctr"/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lớp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cứng</a:t>
            </a:r>
            <a:r>
              <a:rPr lang="en-US" dirty="0" smtClean="0"/>
              <a:t> (Hardware):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.</a:t>
            </a:r>
          </a:p>
          <a:p>
            <a:pPr lvl="1"/>
            <a:r>
              <a:rPr lang="vi-VN" dirty="0" smtClean="0"/>
              <a:t>Phần mềm (Software): các chương trình và dữ liệu.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l="21348" r="23596" b="24681"/>
          <a:stretch>
            <a:fillRect/>
          </a:stretch>
        </p:blipFill>
        <p:spPr bwMode="auto">
          <a:xfrm>
            <a:off x="4800600" y="1676400"/>
            <a:ext cx="3581400" cy="314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Intel 4004 - bộ vi xử lý 4-bit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057400"/>
            <a:ext cx="38766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2209800"/>
            <a:ext cx="266700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Intel 8080 - bộ vi xử lý 8-bit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057400"/>
            <a:ext cx="6858000" cy="3930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Intel 80286 - bộ vi xử lý 16-bit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981200"/>
            <a:ext cx="61722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80386 - bộ vi xử lý 32-bit đầu tiên của Intel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981200"/>
            <a:ext cx="6553200" cy="396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Pentium (32-bit)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981200"/>
            <a:ext cx="7162800" cy="3941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Pentium III và Pentium 4 (32-bit)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981200"/>
            <a:ext cx="7315200" cy="3856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Itanium (64-bit)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1981200"/>
            <a:ext cx="4038600" cy="3911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Năng lực tính toán CPU của máy tính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818"/>
          <a:stretch/>
        </p:blipFill>
        <p:spPr>
          <a:xfrm>
            <a:off x="228600" y="1828800"/>
            <a:ext cx="8229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0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Các hệ thống máy tính hiện đại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nhúng</a:t>
            </a:r>
            <a:endParaRPr lang="en-US" dirty="0" smtClean="0"/>
          </a:p>
          <a:p>
            <a:r>
              <a:rPr lang="pt-BR" dirty="0" smtClean="0"/>
              <a:t>Máy tính cá nhân (PC)</a:t>
            </a:r>
          </a:p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trạm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endParaRPr lang="en-US" dirty="0" smtClean="0"/>
          </a:p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(Servers)</a:t>
            </a:r>
          </a:p>
          <a:p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en-US" dirty="0" smtClean="0"/>
              <a:t>Internet -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HP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133600"/>
            <a:ext cx="6781800" cy="3920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pPr lvl="2"/>
            <a:r>
              <a:rPr lang="en-US" dirty="0" err="1" smtClean="0"/>
              <a:t>Máy</a:t>
            </a:r>
            <a:r>
              <a:rPr lang="en-US" dirty="0" smtClean="0"/>
              <a:t> vi </a:t>
            </a:r>
            <a:r>
              <a:rPr lang="en-US" dirty="0" err="1" smtClean="0"/>
              <a:t>tính</a:t>
            </a:r>
            <a:r>
              <a:rPr lang="en-US" dirty="0" smtClean="0"/>
              <a:t> (Microcomputers)</a:t>
            </a:r>
          </a:p>
          <a:p>
            <a:pPr lvl="2"/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(Minicomputers)</a:t>
            </a:r>
          </a:p>
          <a:p>
            <a:pPr lvl="2"/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 (Mainframe Computers)</a:t>
            </a:r>
          </a:p>
          <a:p>
            <a:pPr lvl="2"/>
            <a:r>
              <a:rPr lang="en-US" dirty="0" err="1" smtClean="0"/>
              <a:t>Siêu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(Supercomputers)</a:t>
            </a:r>
          </a:p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đại</a:t>
            </a:r>
            <a:endParaRPr lang="en-US" dirty="0" smtClean="0"/>
          </a:p>
          <a:p>
            <a:pPr lvl="2"/>
            <a:r>
              <a:rPr lang="pt-BR" dirty="0" smtClean="0"/>
              <a:t>Máy tính cá nhân (Personal Computers)</a:t>
            </a:r>
          </a:p>
          <a:p>
            <a:pPr lvl="2"/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(Server Computers)</a:t>
            </a:r>
          </a:p>
          <a:p>
            <a:pPr lvl="2"/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nhúng</a:t>
            </a:r>
            <a:r>
              <a:rPr lang="en-US" dirty="0" smtClean="0"/>
              <a:t> (Embedded Computers)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Sun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752600"/>
            <a:ext cx="5638800" cy="4049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1.4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(Central Processing Unit)</a:t>
            </a:r>
          </a:p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(Memory)</a:t>
            </a:r>
          </a:p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(</a:t>
            </a:r>
            <a:r>
              <a:rPr lang="en-US" dirty="0" err="1" smtClean="0"/>
              <a:t>Input/Output</a:t>
            </a:r>
            <a:r>
              <a:rPr lang="en-US" dirty="0" smtClean="0"/>
              <a:t> System)</a:t>
            </a:r>
          </a:p>
          <a:p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(System  Interconnection) (BUS)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tâm</a:t>
            </a:r>
            <a:r>
              <a:rPr lang="en-US" dirty="0" smtClean="0"/>
              <a:t> (CPU)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Chức năng:</a:t>
            </a:r>
          </a:p>
          <a:p>
            <a:pPr lvl="1"/>
            <a:r>
              <a:rPr lang="vi-VN" dirty="0" smtClean="0"/>
              <a:t>điều khiển hoạt động của máy tính</a:t>
            </a:r>
          </a:p>
          <a:p>
            <a:pPr lvl="1"/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r>
              <a:rPr lang="vi-VN" dirty="0" smtClean="0"/>
              <a:t>Nguyên tắc hoạt động cơ bản:</a:t>
            </a:r>
          </a:p>
          <a:p>
            <a:pPr lvl="1"/>
            <a:r>
              <a:rPr lang="vi-VN" dirty="0" smtClean="0"/>
              <a:t>CPU hoạt động theo chương trình nằm trong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Cấu trúc cơ bản của CPU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1981200"/>
            <a:ext cx="5562600" cy="3760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 bwMode="auto">
          <a:xfrm>
            <a:off x="6096000" y="2971800"/>
            <a:ext cx="533400" cy="304800"/>
          </a:xfrm>
          <a:prstGeom prst="rect">
            <a:avLst/>
          </a:prstGeom>
          <a:solidFill>
            <a:srgbClr val="129E2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(RS)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Các thành phần cơ bản của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400" b="1" dirty="0" smtClean="0"/>
              <a:t>Đơn vị điều khiển (</a:t>
            </a:r>
            <a:r>
              <a:rPr lang="vi-VN" sz="2400" b="1" i="1" dirty="0" smtClean="0"/>
              <a:t>Control Unit - CU): </a:t>
            </a:r>
            <a:r>
              <a:rPr lang="vi-VN" sz="2400" dirty="0" smtClean="0"/>
              <a:t>điều</a:t>
            </a:r>
            <a:r>
              <a:rPr lang="en-US" sz="2400" b="1" i="1" dirty="0" smtClean="0"/>
              <a:t> </a:t>
            </a:r>
            <a:r>
              <a:rPr lang="vi-VN" sz="2400" dirty="0" smtClean="0"/>
              <a:t>khiển hoạt động của máy tính theo chương trình</a:t>
            </a:r>
            <a:r>
              <a:rPr lang="en-US" sz="2400" dirty="0" smtClean="0"/>
              <a:t> </a:t>
            </a:r>
            <a:r>
              <a:rPr lang="vi-VN" sz="2400" dirty="0" smtClean="0"/>
              <a:t>đã định sẵn.</a:t>
            </a:r>
          </a:p>
          <a:p>
            <a:r>
              <a:rPr lang="en-US" sz="2400" b="1" dirty="0" err="1" smtClean="0"/>
              <a:t>Đơn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vị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số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học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và</a:t>
            </a:r>
            <a:r>
              <a:rPr lang="en-US" sz="2400" b="1" dirty="0" smtClean="0"/>
              <a:t> logic (</a:t>
            </a:r>
            <a:r>
              <a:rPr lang="en-US" sz="2400" b="1" i="1" dirty="0" smtClean="0"/>
              <a:t>Arithmetic and Logic Unit - ALU)</a:t>
            </a:r>
            <a:r>
              <a:rPr lang="en-US" sz="2400" i="1" dirty="0" smtClean="0"/>
              <a:t>: </a:t>
            </a:r>
            <a:r>
              <a:rPr lang="en-US" sz="2400" i="1" dirty="0" err="1" smtClean="0"/>
              <a:t>thực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hiện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các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phép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toán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số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học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và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phép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toán</a:t>
            </a:r>
            <a:r>
              <a:rPr lang="en-US" sz="2400" i="1" dirty="0" smtClean="0"/>
              <a:t> logic.</a:t>
            </a:r>
          </a:p>
          <a:p>
            <a:r>
              <a:rPr lang="vi-VN" sz="2400" b="1" dirty="0" smtClean="0"/>
              <a:t>Tập thanh ghi (</a:t>
            </a:r>
            <a:r>
              <a:rPr lang="vi-VN" sz="2400" b="1" i="1" dirty="0" smtClean="0"/>
              <a:t>Register </a:t>
            </a:r>
            <a:r>
              <a:rPr lang="en-US" sz="2400" b="1" i="1" dirty="0" smtClean="0"/>
              <a:t>Set</a:t>
            </a:r>
            <a:r>
              <a:rPr lang="vi-VN" sz="2400" b="1" i="1" dirty="0" smtClean="0"/>
              <a:t> - R</a:t>
            </a:r>
            <a:r>
              <a:rPr lang="en-US" sz="2400" b="1" i="1" dirty="0" smtClean="0"/>
              <a:t>S</a:t>
            </a:r>
            <a:r>
              <a:rPr lang="vi-VN" sz="2400" b="1" i="1" dirty="0" smtClean="0"/>
              <a:t>): </a:t>
            </a:r>
            <a:r>
              <a:rPr lang="vi-VN" sz="2400" dirty="0" smtClean="0"/>
              <a:t>lưu giữ các</a:t>
            </a:r>
            <a:r>
              <a:rPr lang="en-US" sz="2400" dirty="0" smtClean="0"/>
              <a:t> </a:t>
            </a:r>
            <a:r>
              <a:rPr lang="vi-VN" sz="2400" dirty="0" smtClean="0"/>
              <a:t>thông tin tạm thời phục vụ cho hoạt động của</a:t>
            </a:r>
            <a:r>
              <a:rPr lang="en-US" sz="2400" dirty="0" smtClean="0"/>
              <a:t> CPU.</a:t>
            </a:r>
          </a:p>
          <a:p>
            <a:r>
              <a:rPr lang="en-US" sz="2400" b="1" dirty="0" err="1" smtClean="0"/>
              <a:t>Đơn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vị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nối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ghép</a:t>
            </a:r>
            <a:r>
              <a:rPr lang="en-US" sz="2400" b="1" dirty="0" smtClean="0"/>
              <a:t> bus (</a:t>
            </a:r>
            <a:r>
              <a:rPr lang="en-US" sz="2400" b="1" i="1" dirty="0" smtClean="0"/>
              <a:t>Bus Interface Unit - BIU) </a:t>
            </a:r>
            <a:r>
              <a:rPr lang="vi-VN" sz="2400" dirty="0" smtClean="0"/>
              <a:t>kết nối và trao đổi thông tin giữa bus bên trong</a:t>
            </a:r>
            <a:r>
              <a:rPr lang="en-US" sz="2400" dirty="0" smtClean="0"/>
              <a:t> (</a:t>
            </a:r>
            <a:r>
              <a:rPr lang="en-US" sz="2400" i="1" dirty="0" smtClean="0"/>
              <a:t>internal bus) </a:t>
            </a:r>
            <a:r>
              <a:rPr lang="en-US" sz="2400" i="1" dirty="0" err="1" smtClean="0"/>
              <a:t>và</a:t>
            </a:r>
            <a:r>
              <a:rPr lang="en-US" sz="2400" i="1" dirty="0" smtClean="0"/>
              <a:t> bus </a:t>
            </a:r>
            <a:r>
              <a:rPr lang="en-US" sz="2400" i="1" dirty="0" err="1" smtClean="0"/>
              <a:t>bên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ngoài</a:t>
            </a:r>
            <a:r>
              <a:rPr lang="en-US" sz="2400" i="1" dirty="0" smtClean="0"/>
              <a:t> (external bus).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Tốc độ của bộ xử lý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800" dirty="0" smtClean="0"/>
              <a:t>Tốc độ của bộ xử lý:</a:t>
            </a:r>
          </a:p>
          <a:p>
            <a:pPr lvl="1"/>
            <a:r>
              <a:rPr lang="vi-VN" sz="2400" dirty="0" smtClean="0"/>
              <a:t>Số lệnh được thực hiện trong 1 giây</a:t>
            </a:r>
          </a:p>
          <a:p>
            <a:pPr lvl="1"/>
            <a:r>
              <a:rPr lang="en-US" sz="2400" dirty="0" smtClean="0"/>
              <a:t>MIPS (Million of Instructions per Second)</a:t>
            </a:r>
          </a:p>
          <a:p>
            <a:pPr lvl="1"/>
            <a:r>
              <a:rPr lang="vi-VN" sz="2400" dirty="0" smtClean="0"/>
              <a:t>Khó đánh giá chính xác</a:t>
            </a:r>
          </a:p>
          <a:p>
            <a:r>
              <a:rPr lang="en-US" sz="2800" dirty="0" err="1" smtClean="0"/>
              <a:t>Tần</a:t>
            </a:r>
            <a:r>
              <a:rPr lang="en-US" sz="2800" dirty="0" smtClean="0"/>
              <a:t> </a:t>
            </a:r>
            <a:r>
              <a:rPr lang="en-US" sz="2800" dirty="0" err="1" smtClean="0"/>
              <a:t>số</a:t>
            </a:r>
            <a:r>
              <a:rPr lang="en-US" sz="2800" dirty="0" smtClean="0"/>
              <a:t> </a:t>
            </a:r>
            <a:r>
              <a:rPr lang="en-US" sz="2800" dirty="0" err="1" smtClean="0"/>
              <a:t>xung</a:t>
            </a:r>
            <a:r>
              <a:rPr lang="en-US" sz="2800" dirty="0" smtClean="0"/>
              <a:t> </a:t>
            </a:r>
            <a:r>
              <a:rPr lang="en-US" sz="2800" dirty="0" err="1" smtClean="0"/>
              <a:t>nhịp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bộ</a:t>
            </a:r>
            <a:r>
              <a:rPr lang="en-US" sz="2800" dirty="0" smtClean="0"/>
              <a:t> </a:t>
            </a:r>
            <a:r>
              <a:rPr lang="en-US" sz="2800" dirty="0" err="1" smtClean="0"/>
              <a:t>xử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:</a:t>
            </a:r>
          </a:p>
          <a:p>
            <a:pPr lvl="1"/>
            <a:r>
              <a:rPr lang="vi-VN" sz="2400" dirty="0" smtClean="0"/>
              <a:t>Bộ xử lý hoạt động theo một xung nhịp</a:t>
            </a:r>
            <a:r>
              <a:rPr lang="en-US" sz="2400" dirty="0" smtClean="0"/>
              <a:t> </a:t>
            </a:r>
            <a:r>
              <a:rPr lang="vi-VN" sz="2400" dirty="0" smtClean="0"/>
              <a:t>(Clock) có tần số xác định</a:t>
            </a:r>
            <a:endParaRPr lang="vi-VN" sz="1800" dirty="0" smtClean="0"/>
          </a:p>
          <a:p>
            <a:pPr lvl="1"/>
            <a:r>
              <a:rPr lang="vi-VN" sz="2400" dirty="0" smtClean="0"/>
              <a:t>Tốc độ của bộ xử lý được đánh giá gián</a:t>
            </a:r>
            <a:r>
              <a:rPr lang="en-US" sz="2400" dirty="0" smtClean="0"/>
              <a:t> </a:t>
            </a:r>
            <a:r>
              <a:rPr lang="en-US" sz="2400" dirty="0" err="1" smtClean="0"/>
              <a:t>tiếp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qua </a:t>
            </a:r>
            <a:r>
              <a:rPr lang="en-US" sz="2400" dirty="0" err="1" smtClean="0"/>
              <a:t>tần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xung</a:t>
            </a:r>
            <a:r>
              <a:rPr lang="en-US" sz="2400" dirty="0" smtClean="0"/>
              <a:t> </a:t>
            </a:r>
            <a:r>
              <a:rPr lang="en-US" sz="2400" dirty="0" err="1" smtClean="0"/>
              <a:t>nhịp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Tốc độ bộ xử lý (tiếp)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xung</a:t>
            </a:r>
            <a:r>
              <a:rPr lang="en-US" dirty="0" smtClean="0"/>
              <a:t> </a:t>
            </a:r>
            <a:r>
              <a:rPr lang="en-US" dirty="0" err="1" smtClean="0"/>
              <a:t>nhịp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057400"/>
            <a:ext cx="3238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2971800"/>
            <a:ext cx="6823434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Máy tính CPU vô hướng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4" y="1981200"/>
            <a:ext cx="8229600" cy="45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9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Máy tính có nhiều CPU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45105"/>
            <a:ext cx="8534400" cy="44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1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Máy tính kiến trúc không đồng nhất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4" y="1991121"/>
            <a:ext cx="8005011" cy="463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5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pt-BR" dirty="0" smtClean="0"/>
              <a:t>Máy tính cá nhân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sz="2800" dirty="0" err="1" smtClean="0"/>
              <a:t>Là</a:t>
            </a:r>
            <a:r>
              <a:rPr lang="en-US" sz="2800" dirty="0" smtClean="0"/>
              <a:t> </a:t>
            </a:r>
            <a:r>
              <a:rPr lang="en-US" sz="2800" dirty="0" err="1" smtClean="0"/>
              <a:t>loại</a:t>
            </a:r>
            <a:r>
              <a:rPr lang="en-US" sz="2800" dirty="0" smtClean="0"/>
              <a:t> </a:t>
            </a:r>
            <a:r>
              <a:rPr lang="en-US" sz="2800" dirty="0" err="1" smtClean="0"/>
              <a:t>máy</a:t>
            </a:r>
            <a:r>
              <a:rPr lang="en-US" sz="2800" dirty="0" smtClean="0"/>
              <a:t> </a:t>
            </a:r>
            <a:r>
              <a:rPr lang="en-US" sz="2800" dirty="0" err="1" smtClean="0"/>
              <a:t>tính</a:t>
            </a:r>
            <a:r>
              <a:rPr lang="en-US" sz="2800" dirty="0" smtClean="0"/>
              <a:t> </a:t>
            </a:r>
            <a:r>
              <a:rPr lang="en-US" sz="2800" dirty="0" err="1" smtClean="0"/>
              <a:t>phổ</a:t>
            </a:r>
            <a:r>
              <a:rPr lang="en-US" sz="2800" dirty="0" smtClean="0"/>
              <a:t> </a:t>
            </a:r>
            <a:r>
              <a:rPr lang="en-US" sz="2800" dirty="0" err="1" smtClean="0"/>
              <a:t>biến</a:t>
            </a:r>
            <a:r>
              <a:rPr lang="en-US" sz="2800" dirty="0" smtClean="0"/>
              <a:t> </a:t>
            </a:r>
            <a:r>
              <a:rPr lang="en-US" sz="2800" dirty="0" err="1" smtClean="0"/>
              <a:t>nhất</a:t>
            </a:r>
            <a:endParaRPr lang="en-US" sz="2800" dirty="0" smtClean="0"/>
          </a:p>
          <a:p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loại</a:t>
            </a:r>
            <a:r>
              <a:rPr lang="en-US" sz="2800" dirty="0" smtClean="0"/>
              <a:t> </a:t>
            </a:r>
            <a:r>
              <a:rPr lang="en-US" sz="2800" dirty="0" err="1" smtClean="0"/>
              <a:t>máy</a:t>
            </a:r>
            <a:r>
              <a:rPr lang="en-US" sz="2800" dirty="0" smtClean="0"/>
              <a:t> </a:t>
            </a:r>
            <a:r>
              <a:rPr lang="en-US" sz="2800" dirty="0" err="1" smtClean="0"/>
              <a:t>tính</a:t>
            </a:r>
            <a:r>
              <a:rPr lang="en-US" sz="2800" dirty="0" smtClean="0"/>
              <a:t> </a:t>
            </a:r>
            <a:r>
              <a:rPr lang="en-US" sz="2800" dirty="0" err="1" smtClean="0"/>
              <a:t>cá</a:t>
            </a:r>
            <a:r>
              <a:rPr lang="en-US" sz="2800" dirty="0" smtClean="0"/>
              <a:t> </a:t>
            </a:r>
            <a:r>
              <a:rPr lang="en-US" sz="2800" dirty="0" err="1" smtClean="0"/>
              <a:t>nhân</a:t>
            </a:r>
            <a:r>
              <a:rPr lang="en-US" sz="2800" dirty="0" smtClean="0"/>
              <a:t>:</a:t>
            </a:r>
          </a:p>
          <a:p>
            <a:pPr lvl="1"/>
            <a:r>
              <a:rPr lang="vi-VN" sz="2400" dirty="0" smtClean="0"/>
              <a:t>Máy tính để bàn (Desktop)</a:t>
            </a:r>
          </a:p>
          <a:p>
            <a:pPr lvl="1"/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xách</a:t>
            </a:r>
            <a:r>
              <a:rPr lang="en-US" sz="2400" dirty="0" smtClean="0"/>
              <a:t> </a:t>
            </a:r>
            <a:r>
              <a:rPr lang="en-US" sz="2400" dirty="0" err="1" smtClean="0"/>
              <a:t>tay</a:t>
            </a:r>
            <a:r>
              <a:rPr lang="en-US" sz="2400" dirty="0" smtClean="0"/>
              <a:t> (Laptop)</a:t>
            </a:r>
          </a:p>
          <a:p>
            <a:r>
              <a:rPr lang="en-US" sz="2800" dirty="0" smtClean="0"/>
              <a:t>1981 </a:t>
            </a:r>
            <a:r>
              <a:rPr lang="en-US" sz="2800" dirty="0" smtClean="0">
                <a:sym typeface="Symbol"/>
              </a:rPr>
              <a:t></a:t>
            </a:r>
            <a:r>
              <a:rPr lang="en-US" sz="2800" dirty="0" smtClean="0"/>
              <a:t> IBM </a:t>
            </a:r>
            <a:r>
              <a:rPr lang="en-US" sz="2800" dirty="0" err="1" smtClean="0"/>
              <a:t>giới</a:t>
            </a:r>
            <a:r>
              <a:rPr lang="en-US" sz="2800" dirty="0" smtClean="0"/>
              <a:t> </a:t>
            </a:r>
            <a:r>
              <a:rPr lang="en-US" sz="2800" dirty="0" err="1" smtClean="0"/>
              <a:t>thiệu</a:t>
            </a:r>
            <a:r>
              <a:rPr lang="en-US" sz="2800" dirty="0" smtClean="0"/>
              <a:t> </a:t>
            </a:r>
            <a:r>
              <a:rPr lang="en-US" sz="2800" dirty="0" err="1" smtClean="0"/>
              <a:t>máy</a:t>
            </a:r>
            <a:r>
              <a:rPr lang="en-US" sz="2800" dirty="0" smtClean="0"/>
              <a:t> </a:t>
            </a:r>
            <a:r>
              <a:rPr lang="en-US" sz="2800" dirty="0" err="1" smtClean="0"/>
              <a:t>tính</a:t>
            </a:r>
            <a:r>
              <a:rPr lang="en-US" sz="2800" dirty="0" smtClean="0"/>
              <a:t> IBM-PC </a:t>
            </a:r>
            <a:r>
              <a:rPr lang="en-US" sz="2800" dirty="0" err="1" smtClean="0"/>
              <a:t>sử</a:t>
            </a:r>
            <a:r>
              <a:rPr lang="en-US" sz="2800" dirty="0" smtClean="0"/>
              <a:t> </a:t>
            </a:r>
            <a:r>
              <a:rPr lang="en-US" sz="2800" dirty="0" err="1" smtClean="0"/>
              <a:t>dụng</a:t>
            </a:r>
            <a:r>
              <a:rPr lang="en-US" sz="2800" dirty="0" smtClean="0"/>
              <a:t> </a:t>
            </a:r>
            <a:r>
              <a:rPr lang="en-US" sz="2800" dirty="0" err="1" smtClean="0"/>
              <a:t>bộ</a:t>
            </a:r>
            <a:r>
              <a:rPr lang="en-US" sz="2800" dirty="0" smtClean="0"/>
              <a:t> </a:t>
            </a:r>
            <a:r>
              <a:rPr lang="en-US" sz="2800" dirty="0" err="1" smtClean="0"/>
              <a:t>xử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 Intel 8088</a:t>
            </a:r>
          </a:p>
          <a:p>
            <a:r>
              <a:rPr lang="en-US" sz="2800" dirty="0" smtClean="0"/>
              <a:t>1984 </a:t>
            </a:r>
            <a:r>
              <a:rPr lang="en-US" sz="2800" dirty="0" smtClean="0">
                <a:sym typeface="Symbol"/>
              </a:rPr>
              <a:t></a:t>
            </a:r>
            <a:r>
              <a:rPr lang="en-US" sz="2800" dirty="0" smtClean="0"/>
              <a:t> </a:t>
            </a:r>
            <a:r>
              <a:rPr lang="vi-VN" sz="2800" dirty="0" smtClean="0"/>
              <a:t>Apple đưa ra Macintosh sử dụng</a:t>
            </a:r>
            <a:r>
              <a:rPr lang="en-US" sz="2800" dirty="0" smtClean="0"/>
              <a:t> </a:t>
            </a:r>
            <a:r>
              <a:rPr lang="en-US" sz="2800" dirty="0" err="1" smtClean="0"/>
              <a:t>bộ</a:t>
            </a:r>
            <a:r>
              <a:rPr lang="en-US" sz="2800" dirty="0" smtClean="0"/>
              <a:t> </a:t>
            </a:r>
            <a:r>
              <a:rPr lang="en-US" sz="2800" dirty="0" err="1" smtClean="0"/>
              <a:t>xử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 Motorola 68000</a:t>
            </a:r>
          </a:p>
          <a:p>
            <a:r>
              <a:rPr lang="vi-VN" sz="2800" dirty="0" smtClean="0"/>
              <a:t>Giá thành: hàng trăm đến hàng nghìn USD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800" dirty="0" smtClean="0"/>
              <a:t>Chức năng: lưu trữ chương trình và dữ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r>
              <a:rPr lang="en-US" sz="2800" dirty="0" smtClean="0"/>
              <a:t>.</a:t>
            </a:r>
          </a:p>
          <a:p>
            <a:r>
              <a:rPr lang="vi-VN" sz="2800" dirty="0" smtClean="0"/>
              <a:t>Các thao tác cơ bản với bộ nhớ:</a:t>
            </a:r>
          </a:p>
          <a:p>
            <a:pPr lvl="1"/>
            <a:r>
              <a:rPr lang="en-US" sz="2400" dirty="0" err="1" smtClean="0"/>
              <a:t>Thao</a:t>
            </a:r>
            <a:r>
              <a:rPr lang="en-US" sz="2400" dirty="0" smtClean="0"/>
              <a:t> </a:t>
            </a: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ghi</a:t>
            </a:r>
            <a:r>
              <a:rPr lang="en-US" sz="2400" dirty="0" smtClean="0"/>
              <a:t> (Write)</a:t>
            </a:r>
          </a:p>
          <a:p>
            <a:pPr lvl="1"/>
            <a:r>
              <a:rPr lang="vi-VN" sz="2400" dirty="0" smtClean="0"/>
              <a:t>Thao tác đọc (Read)</a:t>
            </a:r>
          </a:p>
          <a:p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thành</a:t>
            </a:r>
            <a:r>
              <a:rPr lang="en-US" sz="2800" dirty="0" smtClean="0"/>
              <a:t> </a:t>
            </a:r>
            <a:r>
              <a:rPr lang="en-US" sz="2800" dirty="0" err="1" smtClean="0"/>
              <a:t>phần</a:t>
            </a:r>
            <a:r>
              <a:rPr lang="en-US" sz="2800" dirty="0" smtClean="0"/>
              <a:t> </a:t>
            </a:r>
            <a:r>
              <a:rPr lang="en-US" sz="2800" dirty="0" err="1" smtClean="0"/>
              <a:t>chính</a:t>
            </a:r>
            <a:r>
              <a:rPr lang="en-US" sz="2800" dirty="0" smtClean="0"/>
              <a:t>:</a:t>
            </a:r>
          </a:p>
          <a:p>
            <a:pPr lvl="1"/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(Internal Memory)</a:t>
            </a:r>
          </a:p>
          <a:p>
            <a:pPr lvl="1"/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 </a:t>
            </a:r>
            <a:r>
              <a:rPr lang="en-US" sz="2400" dirty="0" err="1" smtClean="0"/>
              <a:t>ngoài</a:t>
            </a:r>
            <a:r>
              <a:rPr lang="en-US" sz="2400" dirty="0" smtClean="0"/>
              <a:t> (External Memory)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133599"/>
            <a:ext cx="6248400" cy="3769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Chức năng và đặc điểm:</a:t>
            </a:r>
          </a:p>
          <a:p>
            <a:pPr lvl="1"/>
            <a:r>
              <a:rPr lang="vi-VN" sz="2400" dirty="0" smtClean="0"/>
              <a:t>Chứa các thông tin mà CPU có thể trao đổi</a:t>
            </a:r>
            <a:r>
              <a:rPr lang="en-US" sz="2400" dirty="0" smtClean="0"/>
              <a:t> </a:t>
            </a:r>
            <a:r>
              <a:rPr lang="en-US" sz="2400" dirty="0" err="1" smtClean="0"/>
              <a:t>trực</a:t>
            </a:r>
            <a:r>
              <a:rPr lang="en-US" sz="2400" dirty="0" smtClean="0"/>
              <a:t> </a:t>
            </a:r>
            <a:r>
              <a:rPr lang="en-US" sz="2400" dirty="0" err="1" smtClean="0"/>
              <a:t>tiếp</a:t>
            </a:r>
            <a:endParaRPr lang="en-US" sz="1800" dirty="0" smtClean="0"/>
          </a:p>
          <a:p>
            <a:pPr lvl="1"/>
            <a:r>
              <a:rPr lang="vi-VN" sz="2400" dirty="0" smtClean="0"/>
              <a:t>Tốc độ rất nhanh</a:t>
            </a:r>
          </a:p>
          <a:p>
            <a:pPr lvl="1"/>
            <a:r>
              <a:rPr lang="vi-VN" sz="2400" dirty="0" smtClean="0"/>
              <a:t>Dung lượng không lớn</a:t>
            </a:r>
          </a:p>
          <a:p>
            <a:pPr lvl="1"/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 </a:t>
            </a:r>
            <a:r>
              <a:rPr lang="en-US" sz="2400" dirty="0" err="1" smtClean="0"/>
              <a:t>bán</a:t>
            </a:r>
            <a:r>
              <a:rPr lang="en-US" sz="2400" dirty="0" smtClean="0"/>
              <a:t> </a:t>
            </a:r>
            <a:r>
              <a:rPr lang="en-US" sz="2400" dirty="0" err="1" smtClean="0"/>
              <a:t>dẫn</a:t>
            </a:r>
            <a:r>
              <a:rPr lang="en-US" sz="2400" dirty="0" smtClean="0"/>
              <a:t>: ROM </a:t>
            </a:r>
            <a:r>
              <a:rPr lang="en-US" sz="2400" dirty="0" err="1" smtClean="0"/>
              <a:t>và</a:t>
            </a:r>
            <a:r>
              <a:rPr lang="en-US" sz="2400" dirty="0" smtClean="0"/>
              <a:t> RAM</a:t>
            </a:r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:</a:t>
            </a:r>
          </a:p>
          <a:p>
            <a:pPr lvl="1"/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 </a:t>
            </a:r>
            <a:r>
              <a:rPr lang="en-US" sz="2400" dirty="0" err="1" smtClean="0"/>
              <a:t>chính</a:t>
            </a:r>
            <a:endParaRPr lang="en-US" sz="2400" dirty="0" smtClean="0"/>
          </a:p>
          <a:p>
            <a:pPr lvl="1"/>
            <a:r>
              <a:rPr lang="vi-VN" sz="2400" dirty="0" smtClean="0"/>
              <a:t>Bộ nhớ cache (bộ nhớ đệm)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(Main Memory)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5257800" cy="3886200"/>
          </a:xfrm>
        </p:spPr>
        <p:txBody>
          <a:bodyPr/>
          <a:lstStyle/>
          <a:p>
            <a:pPr algn="just"/>
            <a:r>
              <a:rPr lang="vi-VN" sz="2400" dirty="0" smtClean="0"/>
              <a:t>Chứa các chương trình và dữ liệu đang được CPU sử dụng.</a:t>
            </a:r>
          </a:p>
          <a:p>
            <a:pPr algn="just"/>
            <a:r>
              <a:rPr lang="vi-VN" sz="2400" dirty="0" smtClean="0"/>
              <a:t>Tổ chức thành các ngăn nhớ</a:t>
            </a:r>
            <a:r>
              <a:rPr lang="en-US" sz="2400" dirty="0" smtClean="0"/>
              <a:t> </a:t>
            </a:r>
            <a:r>
              <a:rPr lang="vi-VN" sz="2400" dirty="0" smtClean="0"/>
              <a:t>được đánh địa chỉ.</a:t>
            </a:r>
          </a:p>
          <a:p>
            <a:pPr algn="just"/>
            <a:r>
              <a:rPr lang="vi-VN" sz="2400" dirty="0" smtClean="0"/>
              <a:t>Ngăn nhớ thường được tổ</a:t>
            </a:r>
            <a:r>
              <a:rPr lang="en-US" sz="2400" dirty="0" smtClean="0"/>
              <a:t> </a:t>
            </a:r>
            <a:r>
              <a:rPr lang="en-US" sz="2400" dirty="0" err="1" smtClean="0"/>
              <a:t>chức</a:t>
            </a:r>
            <a:r>
              <a:rPr lang="en-US" sz="2400" dirty="0" smtClean="0"/>
              <a:t> </a:t>
            </a:r>
            <a:r>
              <a:rPr lang="en-US" sz="2400" dirty="0" err="1" smtClean="0"/>
              <a:t>theo</a:t>
            </a:r>
            <a:r>
              <a:rPr lang="en-US" sz="2400" dirty="0" smtClean="0"/>
              <a:t> byte.</a:t>
            </a:r>
          </a:p>
          <a:p>
            <a:pPr algn="just"/>
            <a:r>
              <a:rPr lang="vi-VN" sz="2400" dirty="0" smtClean="0"/>
              <a:t>Nội dung của ngăn nhớ có thể</a:t>
            </a:r>
            <a:r>
              <a:rPr lang="en-US" sz="2400" dirty="0" smtClean="0"/>
              <a:t> </a:t>
            </a:r>
            <a:r>
              <a:rPr lang="vi-VN" sz="2400" dirty="0" smtClean="0"/>
              <a:t>thay đổi, song địa chỉ vật lý</a:t>
            </a:r>
            <a:r>
              <a:rPr lang="en-US" sz="2400" dirty="0" smtClean="0"/>
              <a:t> </a:t>
            </a:r>
            <a:r>
              <a:rPr lang="vi-VN" sz="2400" dirty="0" smtClean="0"/>
              <a:t>của ngăn nhớ luôn cố định.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600200"/>
            <a:ext cx="2514600" cy="4763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cache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800" dirty="0" smtClean="0"/>
              <a:t>Bộ nhớ có tốc độ nhanh được đặt đệm</a:t>
            </a:r>
            <a:r>
              <a:rPr lang="en-US" sz="2800" dirty="0" smtClean="0"/>
              <a:t> </a:t>
            </a:r>
            <a:r>
              <a:rPr lang="vi-VN" sz="2800" dirty="0" smtClean="0"/>
              <a:t>giữa CPU và bộ nhớ chính nhằm tăng</a:t>
            </a:r>
            <a:r>
              <a:rPr lang="en-US" sz="2800" dirty="0" smtClean="0"/>
              <a:t> </a:t>
            </a:r>
            <a:r>
              <a:rPr lang="vi-VN" sz="2800" dirty="0" smtClean="0"/>
              <a:t>tốc độ CPU truy cập bộ nhớ</a:t>
            </a:r>
          </a:p>
          <a:p>
            <a:r>
              <a:rPr lang="vi-VN" sz="2800" dirty="0" smtClean="0"/>
              <a:t>Dung lượng nhỏ hơn bộ nhớ chính</a:t>
            </a:r>
          </a:p>
          <a:p>
            <a:r>
              <a:rPr lang="vi-VN" sz="2800" dirty="0" smtClean="0"/>
              <a:t>Tốc độ nhanh hơn</a:t>
            </a:r>
          </a:p>
          <a:p>
            <a:r>
              <a:rPr lang="vi-VN" sz="2800" dirty="0" smtClean="0"/>
              <a:t>Cache thường được chia thành một số</a:t>
            </a:r>
            <a:r>
              <a:rPr lang="en-US" sz="2800" dirty="0" smtClean="0"/>
              <a:t> </a:t>
            </a:r>
            <a:r>
              <a:rPr lang="en-US" sz="2800" dirty="0" err="1" smtClean="0"/>
              <a:t>mức</a:t>
            </a:r>
            <a:endParaRPr lang="en-US" sz="2800" dirty="0" smtClean="0"/>
          </a:p>
          <a:p>
            <a:r>
              <a:rPr lang="vi-VN" sz="2800" dirty="0" smtClean="0"/>
              <a:t>Cache có thể được tích hợp trên chip vi</a:t>
            </a:r>
            <a:r>
              <a:rPr lang="en-US" sz="2800" dirty="0" smtClean="0"/>
              <a:t> </a:t>
            </a:r>
            <a:r>
              <a:rPr lang="en-US" sz="2800" dirty="0" err="1" smtClean="0"/>
              <a:t>xử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Cache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thể</a:t>
            </a:r>
            <a:r>
              <a:rPr lang="en-US" sz="2800" dirty="0" smtClean="0"/>
              <a:t> </a:t>
            </a:r>
            <a:r>
              <a:rPr lang="en-US" sz="2800" dirty="0" err="1" smtClean="0"/>
              <a:t>có</a:t>
            </a:r>
            <a:r>
              <a:rPr lang="en-US" sz="2800" dirty="0" smtClean="0"/>
              <a:t> </a:t>
            </a:r>
            <a:r>
              <a:rPr lang="en-US" sz="2800" dirty="0" err="1" smtClean="0"/>
              <a:t>hoặc</a:t>
            </a:r>
            <a:r>
              <a:rPr lang="en-US" sz="2800" dirty="0" smtClean="0"/>
              <a:t> </a:t>
            </a:r>
            <a:r>
              <a:rPr lang="en-US" sz="2800" dirty="0" err="1" smtClean="0"/>
              <a:t>không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(External Memory)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305800" cy="4419600"/>
          </a:xfrm>
        </p:spPr>
        <p:txBody>
          <a:bodyPr/>
          <a:lstStyle/>
          <a:p>
            <a:r>
              <a:rPr lang="vi-VN" sz="2800" dirty="0" smtClean="0"/>
              <a:t>Chức năng và đặc điểm</a:t>
            </a:r>
          </a:p>
          <a:p>
            <a:pPr lvl="1"/>
            <a:r>
              <a:rPr lang="vi-VN" sz="2400" dirty="0" smtClean="0"/>
              <a:t>Lưu giữ tài nguyên phần mềm của máy tính</a:t>
            </a:r>
          </a:p>
          <a:p>
            <a:pPr lvl="1"/>
            <a:r>
              <a:rPr lang="vi-VN" sz="2400" dirty="0" smtClean="0"/>
              <a:t>Được kết nối với hệ thống dưới dạng các</a:t>
            </a:r>
            <a:r>
              <a:rPr lang="en-US" sz="2400" dirty="0" smtClean="0"/>
              <a:t> </a:t>
            </a:r>
            <a:r>
              <a:rPr lang="en-US" sz="2400" dirty="0" err="1" smtClean="0"/>
              <a:t>thiết</a:t>
            </a:r>
            <a:r>
              <a:rPr lang="en-US" sz="2400" dirty="0" smtClean="0"/>
              <a:t> </a:t>
            </a:r>
            <a:r>
              <a:rPr lang="en-US" sz="2400" dirty="0" err="1" smtClean="0"/>
              <a:t>bị</a:t>
            </a:r>
            <a:r>
              <a:rPr lang="en-US" sz="2400" dirty="0" smtClean="0"/>
              <a:t> </a:t>
            </a:r>
            <a:r>
              <a:rPr lang="en-US" sz="2400" dirty="0" err="1" smtClean="0"/>
              <a:t>vào-ra</a:t>
            </a:r>
            <a:endParaRPr lang="en-US" sz="2400" dirty="0" smtClean="0"/>
          </a:p>
          <a:p>
            <a:pPr lvl="1"/>
            <a:r>
              <a:rPr lang="vi-VN" sz="2400" dirty="0" smtClean="0"/>
              <a:t>Dung lượng lớn</a:t>
            </a:r>
          </a:p>
          <a:p>
            <a:pPr lvl="1"/>
            <a:r>
              <a:rPr lang="vi-VN" sz="2400" dirty="0" smtClean="0"/>
              <a:t>Tốc độ chậm</a:t>
            </a:r>
          </a:p>
          <a:p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loại</a:t>
            </a:r>
            <a:r>
              <a:rPr lang="en-US" sz="2800" dirty="0" smtClean="0"/>
              <a:t> </a:t>
            </a:r>
            <a:r>
              <a:rPr lang="en-US" sz="2800" dirty="0" err="1" smtClean="0"/>
              <a:t>bộ</a:t>
            </a:r>
            <a:r>
              <a:rPr lang="en-US" sz="2800" dirty="0" smtClean="0"/>
              <a:t> </a:t>
            </a:r>
            <a:r>
              <a:rPr lang="en-US" sz="2800" dirty="0" err="1" smtClean="0"/>
              <a:t>nhớ</a:t>
            </a:r>
            <a:r>
              <a:rPr lang="en-US" sz="2800" dirty="0" smtClean="0"/>
              <a:t> </a:t>
            </a:r>
            <a:r>
              <a:rPr lang="en-US" sz="2800" dirty="0" err="1" smtClean="0"/>
              <a:t>ngoài</a:t>
            </a:r>
            <a:endParaRPr lang="en-US" sz="2800" dirty="0" smtClean="0"/>
          </a:p>
          <a:p>
            <a:pPr lvl="1"/>
            <a:r>
              <a:rPr lang="vi-VN" sz="2400" dirty="0" smtClean="0"/>
              <a:t>Bộ nhớ từ: đĩa cứng, đĩa mềm</a:t>
            </a:r>
          </a:p>
          <a:p>
            <a:pPr lvl="1"/>
            <a:r>
              <a:rPr lang="vi-VN" sz="2400" dirty="0" smtClean="0"/>
              <a:t>Bộ nhớ quang: đĩa CD, DVD</a:t>
            </a:r>
          </a:p>
          <a:p>
            <a:pPr lvl="1"/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 </a:t>
            </a:r>
            <a:r>
              <a:rPr lang="en-US" sz="2400" dirty="0" err="1" smtClean="0"/>
              <a:t>bán</a:t>
            </a:r>
            <a:r>
              <a:rPr lang="en-US" sz="2400" dirty="0" smtClean="0"/>
              <a:t> </a:t>
            </a:r>
            <a:r>
              <a:rPr lang="en-US" sz="2400" dirty="0" err="1" smtClean="0"/>
              <a:t>dẫn</a:t>
            </a:r>
            <a:r>
              <a:rPr lang="en-US" sz="2400" dirty="0" smtClean="0"/>
              <a:t>: Flash disk, memory card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vào-ra</a:t>
            </a:r>
            <a:r>
              <a:rPr lang="en-US" dirty="0" smtClean="0"/>
              <a:t> (Input-Output)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r>
              <a:rPr lang="vi-VN" dirty="0" smtClean="0"/>
              <a:t>Chức năng: Trao đổi thông tin giữa 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.</a:t>
            </a:r>
          </a:p>
          <a:p>
            <a:r>
              <a:rPr lang="vi-VN" dirty="0" smtClean="0"/>
              <a:t>Các thao tác cơ bản:</a:t>
            </a:r>
          </a:p>
          <a:p>
            <a:pPr lvl="1"/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(Input)</a:t>
            </a:r>
          </a:p>
          <a:p>
            <a:pPr lvl="1"/>
            <a:r>
              <a:rPr lang="en-US" dirty="0" smtClean="0"/>
              <a:t>Ra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(Output)</a:t>
            </a:r>
          </a:p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vi (Peripheral Devices)</a:t>
            </a:r>
          </a:p>
          <a:p>
            <a:pPr lvl="1"/>
            <a:r>
              <a:rPr lang="vi-VN" dirty="0" smtClean="0"/>
              <a:t>Các mô-đun vào-ra (IO Modules)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Cấu trúc cơ bản của hệ thống vào-ra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36761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1371600"/>
            <a:ext cx="5562600" cy="5191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ngoại</a:t>
            </a:r>
            <a:r>
              <a:rPr lang="en-US" dirty="0" smtClean="0"/>
              <a:t> 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305800" cy="4419600"/>
          </a:xfrm>
        </p:spPr>
        <p:txBody>
          <a:bodyPr/>
          <a:lstStyle/>
          <a:p>
            <a:r>
              <a:rPr lang="vi-VN" dirty="0" smtClean="0"/>
              <a:t>Chức năng: chuyển đổi dữ liệu giữa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bên</a:t>
            </a:r>
            <a:r>
              <a:rPr lang="en-US" dirty="0" smtClean="0"/>
              <a:t> </a:t>
            </a:r>
            <a:r>
              <a:rPr lang="en-US" dirty="0" err="1" smtClean="0"/>
              <a:t>ngoài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vi-VN" dirty="0" smtClean="0"/>
              <a:t>Các loại thiết bị ngoại vi cơ bản</a:t>
            </a:r>
          </a:p>
          <a:p>
            <a:pPr lvl="1"/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: </a:t>
            </a:r>
            <a:r>
              <a:rPr lang="en-US" dirty="0" err="1" smtClean="0"/>
              <a:t>bàn</a:t>
            </a:r>
            <a:r>
              <a:rPr lang="en-US" dirty="0" smtClean="0"/>
              <a:t> </a:t>
            </a:r>
            <a:r>
              <a:rPr lang="en-US" dirty="0" err="1" smtClean="0"/>
              <a:t>phím</a:t>
            </a:r>
            <a:r>
              <a:rPr lang="en-US" dirty="0" smtClean="0"/>
              <a:t>, </a:t>
            </a:r>
            <a:r>
              <a:rPr lang="en-US" dirty="0" err="1" smtClean="0"/>
              <a:t>chuột</a:t>
            </a:r>
            <a:r>
              <a:rPr lang="en-US" dirty="0" smtClean="0"/>
              <a:t>,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quét</a:t>
            </a:r>
            <a:r>
              <a:rPr lang="en-US" dirty="0" smtClean="0"/>
              <a:t> ...</a:t>
            </a:r>
          </a:p>
          <a:p>
            <a:pPr lvl="1"/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: </a:t>
            </a:r>
            <a:r>
              <a:rPr lang="en-US" dirty="0" err="1" smtClean="0"/>
              <a:t>màn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, </a:t>
            </a:r>
            <a:r>
              <a:rPr lang="en-US" dirty="0" err="1" smtClean="0"/>
              <a:t>máy</a:t>
            </a:r>
            <a:r>
              <a:rPr lang="en-US" dirty="0" smtClean="0"/>
              <a:t> in ...</a:t>
            </a:r>
          </a:p>
          <a:p>
            <a:pPr lvl="1"/>
            <a:r>
              <a:rPr lang="vi-VN" dirty="0" smtClean="0"/>
              <a:t>Thiết bị nhớ: các ổ đĩa ...</a:t>
            </a:r>
          </a:p>
          <a:p>
            <a:pPr lvl="1"/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: MODEM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Mô-đun vào-ra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r>
              <a:rPr lang="vi-VN" sz="2800" dirty="0" smtClean="0"/>
              <a:t>Chức năng: nối ghép các thiết bị ngoại vi</a:t>
            </a:r>
            <a:r>
              <a:rPr lang="en-US" sz="2800" dirty="0" smtClean="0"/>
              <a:t>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máy</a:t>
            </a:r>
            <a:r>
              <a:rPr lang="en-US" sz="2800" dirty="0" smtClean="0"/>
              <a:t> </a:t>
            </a:r>
            <a:r>
              <a:rPr lang="en-US" sz="2800" dirty="0" err="1" smtClean="0"/>
              <a:t>tính</a:t>
            </a:r>
            <a:endParaRPr lang="en-US" sz="2800" dirty="0" smtClean="0"/>
          </a:p>
          <a:p>
            <a:r>
              <a:rPr lang="vi-VN" sz="2800" dirty="0" smtClean="0"/>
              <a:t>Mỗi mô-đun vào-ra có một hoặc một vài</a:t>
            </a:r>
            <a:r>
              <a:rPr lang="en-US" sz="2800" dirty="0" smtClean="0"/>
              <a:t> </a:t>
            </a:r>
            <a:r>
              <a:rPr lang="en-US" sz="2800" dirty="0" err="1" smtClean="0"/>
              <a:t>cổng</a:t>
            </a:r>
            <a:r>
              <a:rPr lang="en-US" sz="2800" dirty="0" smtClean="0"/>
              <a:t> </a:t>
            </a:r>
            <a:r>
              <a:rPr lang="en-US" sz="2800" dirty="0" err="1" smtClean="0"/>
              <a:t>vào-ra</a:t>
            </a:r>
            <a:r>
              <a:rPr lang="en-US" sz="2800" dirty="0" smtClean="0"/>
              <a:t> (I/O Port).</a:t>
            </a:r>
          </a:p>
          <a:p>
            <a:r>
              <a:rPr lang="vi-VN" sz="2800" dirty="0" smtClean="0"/>
              <a:t>Mỗi cổng vào-ra được đánh một địa chỉ</a:t>
            </a:r>
            <a:r>
              <a:rPr lang="en-US" sz="2800" dirty="0" smtClean="0"/>
              <a:t> </a:t>
            </a:r>
            <a:r>
              <a:rPr lang="vi-VN" sz="2800" dirty="0" smtClean="0"/>
              <a:t>xác định.</a:t>
            </a:r>
          </a:p>
          <a:p>
            <a:r>
              <a:rPr lang="vi-VN" sz="2800" dirty="0" smtClean="0"/>
              <a:t>Các thiết bị ngoại vi được kết nối và trao</a:t>
            </a:r>
            <a:r>
              <a:rPr lang="en-US" sz="2800" dirty="0" smtClean="0"/>
              <a:t> </a:t>
            </a:r>
            <a:r>
              <a:rPr lang="vi-VN" sz="2800" dirty="0" smtClean="0"/>
              <a:t>đổi dữ liệu với máy tính thông qua các</a:t>
            </a:r>
            <a:r>
              <a:rPr lang="en-US" sz="2800" dirty="0" smtClean="0"/>
              <a:t> </a:t>
            </a:r>
            <a:r>
              <a:rPr lang="en-US" sz="2800" dirty="0" err="1" smtClean="0"/>
              <a:t>cổng</a:t>
            </a:r>
            <a:r>
              <a:rPr lang="en-US" sz="2800" dirty="0" smtClean="0"/>
              <a:t> </a:t>
            </a:r>
            <a:r>
              <a:rPr lang="en-US" sz="2800" dirty="0" err="1" smtClean="0"/>
              <a:t>vào-ra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chủ</a:t>
            </a:r>
            <a:r>
              <a:rPr lang="en-US" dirty="0" smtClean="0"/>
              <a:t> (Server)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phục</a:t>
            </a:r>
            <a:r>
              <a:rPr lang="en-US" dirty="0" smtClean="0"/>
              <a:t> </a:t>
            </a:r>
            <a:r>
              <a:rPr lang="en-US" dirty="0" err="1" smtClean="0"/>
              <a:t>vụ</a:t>
            </a:r>
            <a:endParaRPr lang="en-US" dirty="0" smtClean="0"/>
          </a:p>
          <a:p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mạng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vi-VN" dirty="0" smtClean="0"/>
              <a:t>Client/Server (Khách hàng/Người phục vụ)</a:t>
            </a:r>
          </a:p>
          <a:p>
            <a:r>
              <a:rPr lang="vi-VN" dirty="0" smtClean="0"/>
              <a:t>Tốc độ và hiệu năng tính toán cao</a:t>
            </a:r>
          </a:p>
          <a:p>
            <a:r>
              <a:rPr lang="vi-VN" dirty="0" smtClean="0"/>
              <a:t>Dung lượng bộ nhớ lớn</a:t>
            </a:r>
          </a:p>
          <a:p>
            <a:r>
              <a:rPr lang="en-US" dirty="0" err="1" smtClean="0"/>
              <a:t>Độ</a:t>
            </a:r>
            <a:r>
              <a:rPr lang="en-US" dirty="0" smtClean="0"/>
              <a:t> tin </a:t>
            </a:r>
            <a:r>
              <a:rPr lang="en-US" dirty="0" err="1" smtClean="0"/>
              <a:t>cậy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endParaRPr lang="en-US" dirty="0" smtClean="0"/>
          </a:p>
          <a:p>
            <a:r>
              <a:rPr lang="vi-VN" dirty="0" smtClean="0"/>
              <a:t>Giá thành: hàng nghìn đến hàng chục triệu</a:t>
            </a:r>
            <a:r>
              <a:rPr lang="en-US" dirty="0" smtClean="0"/>
              <a:t> USD.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vi-VN" dirty="0" smtClean="0"/>
              <a:t>.</a:t>
            </a:r>
            <a:r>
              <a:rPr lang="en-US" dirty="0" smtClean="0"/>
              <a:t>5</a:t>
            </a:r>
            <a:r>
              <a:rPr lang="vi-VN" dirty="0" smtClean="0"/>
              <a:t>. Hoạt động của máy tính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pPr>
              <a:buNone/>
            </a:pPr>
            <a:r>
              <a:rPr lang="vi-VN" dirty="0" smtClean="0"/>
              <a:t>1. Thực hiện chương trình</a:t>
            </a:r>
          </a:p>
          <a:p>
            <a:r>
              <a:rPr lang="vi-VN" dirty="0" smtClean="0"/>
              <a:t>Là hoạt động cơ bản của máy tính</a:t>
            </a:r>
          </a:p>
          <a:p>
            <a:r>
              <a:rPr lang="vi-VN" dirty="0" smtClean="0"/>
              <a:t>Máy tính lặp đi lặp lại hai bước:</a:t>
            </a:r>
          </a:p>
          <a:p>
            <a:pPr lvl="1"/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  <a:p>
            <a:pPr lvl="1"/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  <a:p>
            <a:r>
              <a:rPr lang="vi-VN" dirty="0" smtClean="0"/>
              <a:t>Thực hiện chương trình bị dừng nếu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gặp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dừng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364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3810000"/>
            <a:ext cx="279895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838200"/>
            <a:ext cx="2667000" cy="511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sz="2800" dirty="0" smtClean="0"/>
              <a:t>Bắt đầu mỗi chu trình lệnh, CPU nhận lệnh từ</a:t>
            </a:r>
            <a:r>
              <a:rPr lang="en-US" sz="2800" dirty="0" smtClean="0"/>
              <a:t> </a:t>
            </a:r>
            <a:r>
              <a:rPr lang="en-US" sz="2800" dirty="0" err="1" smtClean="0"/>
              <a:t>bộ</a:t>
            </a:r>
            <a:r>
              <a:rPr lang="en-US" sz="2800" dirty="0" smtClean="0"/>
              <a:t> </a:t>
            </a:r>
            <a:r>
              <a:rPr lang="en-US" sz="2800" dirty="0" err="1" smtClean="0"/>
              <a:t>nhớ</a:t>
            </a:r>
            <a:r>
              <a:rPr lang="en-US" sz="2800" dirty="0" smtClean="0"/>
              <a:t> </a:t>
            </a:r>
            <a:r>
              <a:rPr lang="en-US" sz="2800" dirty="0" err="1" smtClean="0"/>
              <a:t>chính</a:t>
            </a:r>
            <a:r>
              <a:rPr lang="en-US" sz="2800" dirty="0" smtClean="0"/>
              <a:t>.</a:t>
            </a:r>
          </a:p>
          <a:p>
            <a:r>
              <a:rPr lang="vi-VN" sz="2800" dirty="0" smtClean="0"/>
              <a:t>Bộ đếm chương trình PC (Program Counter)</a:t>
            </a:r>
            <a:r>
              <a:rPr lang="en-US" sz="2800" dirty="0" smtClean="0"/>
              <a:t> </a:t>
            </a:r>
            <a:r>
              <a:rPr lang="vi-VN" sz="2800" dirty="0" smtClean="0"/>
              <a:t>của CPU giữ địa chỉ của lệnh sẽ được nhận.</a:t>
            </a:r>
          </a:p>
          <a:p>
            <a:r>
              <a:rPr lang="vi-VN" sz="2800" dirty="0" smtClean="0"/>
              <a:t>CPU nhận lệnh từ ngăn nhớ được trỏ bởi PC.</a:t>
            </a:r>
          </a:p>
          <a:p>
            <a:r>
              <a:rPr lang="vi-VN" sz="2800" dirty="0" smtClean="0"/>
              <a:t>Lệnh được nạp vào thanh ghi lệnh IR</a:t>
            </a:r>
            <a:r>
              <a:rPr lang="en-US" sz="2800" dirty="0" smtClean="0"/>
              <a:t> (Instruction Register).</a:t>
            </a:r>
          </a:p>
          <a:p>
            <a:r>
              <a:rPr lang="vi-VN" sz="2800" dirty="0" smtClean="0"/>
              <a:t>Sau khi lệnh được nhận vào, nội dung PC tự</a:t>
            </a:r>
            <a:r>
              <a:rPr lang="en-US" sz="2800" dirty="0" smtClean="0"/>
              <a:t> </a:t>
            </a:r>
            <a:r>
              <a:rPr lang="vi-VN" sz="2800" dirty="0" smtClean="0"/>
              <a:t>động tăng để trỏ sang lệnh kế tiếp.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Minh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36147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133600"/>
            <a:ext cx="806660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r>
              <a:rPr lang="vi-VN" sz="2800" dirty="0" smtClean="0"/>
              <a:t>Bộ xử lý giải mã lệnh đã được nhận và</a:t>
            </a:r>
            <a:r>
              <a:rPr lang="en-US" sz="2800" dirty="0" smtClean="0"/>
              <a:t> </a:t>
            </a:r>
            <a:r>
              <a:rPr lang="vi-VN" sz="2800" dirty="0" smtClean="0"/>
              <a:t>phát tín hiệu điều khiển thực hiện thao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r>
              <a:rPr lang="en-US" sz="2800" dirty="0" smtClean="0"/>
              <a:t> </a:t>
            </a:r>
            <a:r>
              <a:rPr lang="en-US" sz="2800" dirty="0" err="1" smtClean="0"/>
              <a:t>mà</a:t>
            </a:r>
            <a:r>
              <a:rPr lang="en-US" sz="2800" dirty="0" smtClean="0"/>
              <a:t> </a:t>
            </a:r>
            <a:r>
              <a:rPr lang="en-US" sz="2800" dirty="0" err="1" smtClean="0"/>
              <a:t>lệnh</a:t>
            </a:r>
            <a:r>
              <a:rPr lang="en-US" sz="2800" dirty="0" smtClean="0"/>
              <a:t> </a:t>
            </a:r>
            <a:r>
              <a:rPr lang="en-US" sz="2800" dirty="0" err="1" smtClean="0"/>
              <a:t>yêu</a:t>
            </a:r>
            <a:r>
              <a:rPr lang="en-US" sz="2800" dirty="0" smtClean="0"/>
              <a:t> </a:t>
            </a:r>
            <a:r>
              <a:rPr lang="en-US" sz="2800" dirty="0" err="1" smtClean="0"/>
              <a:t>cầu</a:t>
            </a:r>
            <a:r>
              <a:rPr lang="en-US" sz="2800" dirty="0" smtClean="0"/>
              <a:t>.</a:t>
            </a:r>
          </a:p>
          <a:p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kiểu</a:t>
            </a:r>
            <a:r>
              <a:rPr lang="en-US" sz="2800" dirty="0" smtClean="0"/>
              <a:t> </a:t>
            </a:r>
            <a:r>
              <a:rPr lang="en-US" sz="2800" dirty="0" err="1" smtClean="0"/>
              <a:t>thao</a:t>
            </a:r>
            <a:r>
              <a:rPr lang="en-US" sz="2800" dirty="0" smtClean="0"/>
              <a:t> </a:t>
            </a:r>
            <a:r>
              <a:rPr lang="en-US" sz="2800" dirty="0" err="1" smtClean="0"/>
              <a:t>tác</a:t>
            </a:r>
            <a:r>
              <a:rPr lang="en-US" sz="2800" dirty="0" smtClean="0"/>
              <a:t> </a:t>
            </a:r>
            <a:r>
              <a:rPr lang="en-US" sz="2800" dirty="0" err="1" smtClean="0"/>
              <a:t>của</a:t>
            </a:r>
            <a:r>
              <a:rPr lang="en-US" sz="2800" dirty="0" smtClean="0"/>
              <a:t> </a:t>
            </a:r>
            <a:r>
              <a:rPr lang="en-US" sz="2800" dirty="0" err="1" smtClean="0"/>
              <a:t>lệnh</a:t>
            </a:r>
            <a:r>
              <a:rPr lang="en-US" sz="2800" dirty="0" smtClean="0"/>
              <a:t>:</a:t>
            </a:r>
          </a:p>
          <a:p>
            <a:pPr lvl="1"/>
            <a:r>
              <a:rPr lang="vi-VN" sz="2400" dirty="0" smtClean="0"/>
              <a:t>Trao đổi dữ liệu giữa CPU và bộ nhớ chính</a:t>
            </a:r>
          </a:p>
          <a:p>
            <a:pPr lvl="1"/>
            <a:r>
              <a:rPr lang="vi-VN" sz="2400" dirty="0" smtClean="0"/>
              <a:t>Trao đổi dữ liệu giữa CPU và mô-đun vào-ra</a:t>
            </a:r>
          </a:p>
          <a:p>
            <a:pPr lvl="1"/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: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phép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học</a:t>
            </a:r>
            <a:r>
              <a:rPr lang="en-US" sz="2400" dirty="0" smtClean="0"/>
              <a:t> </a:t>
            </a:r>
            <a:r>
              <a:rPr lang="en-US" sz="2400" dirty="0" err="1" smtClean="0"/>
              <a:t>hoặc</a:t>
            </a:r>
            <a:r>
              <a:rPr lang="en-US" sz="2400" dirty="0" smtClean="0"/>
              <a:t> </a:t>
            </a:r>
            <a:r>
              <a:rPr lang="en-US" sz="2400" dirty="0" err="1" smtClean="0"/>
              <a:t>phép</a:t>
            </a:r>
            <a:r>
              <a:rPr lang="en-US" sz="2400" dirty="0" smtClean="0"/>
              <a:t> </a:t>
            </a:r>
            <a:r>
              <a:rPr lang="en-US" sz="2400" dirty="0" err="1" smtClean="0"/>
              <a:t>toán</a:t>
            </a:r>
            <a:r>
              <a:rPr lang="en-US" sz="2400" dirty="0" smtClean="0"/>
              <a:t> logic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err="1" smtClean="0"/>
              <a:t>Điều</a:t>
            </a:r>
            <a:r>
              <a:rPr lang="en-US" sz="2400" dirty="0" smtClean="0"/>
              <a:t> </a:t>
            </a:r>
            <a:r>
              <a:rPr lang="en-US" sz="2400" dirty="0" err="1" smtClean="0"/>
              <a:t>khiển</a:t>
            </a:r>
            <a:r>
              <a:rPr lang="en-US" sz="2400" dirty="0" smtClean="0"/>
              <a:t> </a:t>
            </a:r>
            <a:r>
              <a:rPr lang="en-US" sz="2400" dirty="0" err="1" smtClean="0"/>
              <a:t>rẽ</a:t>
            </a:r>
            <a:r>
              <a:rPr lang="en-US" sz="2400" dirty="0" smtClean="0"/>
              <a:t> </a:t>
            </a:r>
            <a:r>
              <a:rPr lang="en-US" sz="2400" dirty="0" err="1" smtClean="0"/>
              <a:t>nhánh</a:t>
            </a:r>
            <a:endParaRPr lang="en-US" sz="2400" dirty="0" smtClean="0"/>
          </a:p>
          <a:p>
            <a:pPr lvl="1"/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hợp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thao</a:t>
            </a:r>
            <a:r>
              <a:rPr lang="en-US" sz="2400" dirty="0" smtClean="0"/>
              <a:t> </a:t>
            </a:r>
            <a:r>
              <a:rPr lang="en-US" sz="2400" dirty="0" err="1" smtClean="0"/>
              <a:t>tác</a:t>
            </a:r>
            <a:r>
              <a:rPr lang="en-US" sz="2400" dirty="0" smtClean="0"/>
              <a:t> </a:t>
            </a:r>
            <a:r>
              <a:rPr lang="en-US" sz="2400" dirty="0" err="1" smtClean="0"/>
              <a:t>trên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Ngắt</a:t>
            </a:r>
            <a:r>
              <a:rPr lang="en-US" dirty="0" smtClean="0"/>
              <a:t> (Interrupt)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r>
              <a:rPr lang="vi-VN" sz="2800" dirty="0" smtClean="0"/>
              <a:t>Khái niệm chung về ngắt: Ngắt là cơ chế</a:t>
            </a:r>
            <a:r>
              <a:rPr lang="en-US" sz="2800" dirty="0" smtClean="0"/>
              <a:t> </a:t>
            </a:r>
            <a:r>
              <a:rPr lang="vi-VN" sz="2800" dirty="0" smtClean="0"/>
              <a:t>cho phép CPU tạm dừng chương trình</a:t>
            </a:r>
            <a:r>
              <a:rPr lang="en-US" sz="2800" dirty="0" smtClean="0"/>
              <a:t> </a:t>
            </a:r>
            <a:r>
              <a:rPr lang="vi-VN" sz="2800" dirty="0" smtClean="0"/>
              <a:t>đang thực hiện để chuyển sang thực hiện</a:t>
            </a:r>
            <a:r>
              <a:rPr lang="en-US" sz="2800" dirty="0" smtClean="0"/>
              <a:t> </a:t>
            </a:r>
            <a:r>
              <a:rPr lang="vi-VN" sz="2800" dirty="0" smtClean="0"/>
              <a:t>một chương trình khác, gọi là </a:t>
            </a:r>
            <a:r>
              <a:rPr lang="vi-VN" sz="2800" i="1" dirty="0" smtClean="0"/>
              <a:t>chương trình</a:t>
            </a:r>
            <a:r>
              <a:rPr lang="en-US" sz="2800" i="1" dirty="0" smtClean="0"/>
              <a:t> con </a:t>
            </a:r>
            <a:r>
              <a:rPr lang="en-US" sz="2800" i="1" dirty="0" err="1" smtClean="0"/>
              <a:t>phục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vụ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ngắt</a:t>
            </a:r>
            <a:r>
              <a:rPr lang="en-US" sz="2800" i="1" dirty="0" smtClean="0"/>
              <a:t>.</a:t>
            </a:r>
          </a:p>
          <a:p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loại</a:t>
            </a:r>
            <a:r>
              <a:rPr lang="en-US" sz="2800" dirty="0" smtClean="0"/>
              <a:t> </a:t>
            </a:r>
            <a:r>
              <a:rPr lang="en-US" sz="2800" dirty="0" err="1" smtClean="0"/>
              <a:t>ngắt</a:t>
            </a:r>
            <a:r>
              <a:rPr lang="en-US" sz="2800" dirty="0" smtClean="0"/>
              <a:t>:</a:t>
            </a:r>
          </a:p>
          <a:p>
            <a:pPr lvl="1"/>
            <a:r>
              <a:rPr lang="vi-VN" sz="2400" dirty="0" smtClean="0"/>
              <a:t>Ngắt do lỗi khi thực hiện chương trình, ví dụ:</a:t>
            </a:r>
            <a:r>
              <a:rPr lang="en-US" sz="2400" dirty="0" smtClean="0"/>
              <a:t> </a:t>
            </a:r>
            <a:r>
              <a:rPr lang="it-IT" sz="2400" dirty="0" smtClean="0"/>
              <a:t>tràn số, chia cho 0.</a:t>
            </a:r>
          </a:p>
          <a:p>
            <a:pPr lvl="1"/>
            <a:r>
              <a:rPr lang="en-US" sz="2400" dirty="0" err="1" smtClean="0"/>
              <a:t>Ngắt</a:t>
            </a:r>
            <a:r>
              <a:rPr lang="en-US" sz="2400" dirty="0" smtClean="0"/>
              <a:t> do </a:t>
            </a:r>
            <a:r>
              <a:rPr lang="en-US" sz="2400" dirty="0" err="1" smtClean="0"/>
              <a:t>lỗi</a:t>
            </a:r>
            <a:r>
              <a:rPr lang="en-US" sz="2400" dirty="0" smtClean="0"/>
              <a:t> </a:t>
            </a:r>
            <a:r>
              <a:rPr lang="en-US" sz="2400" dirty="0" err="1" smtClean="0"/>
              <a:t>phần</a:t>
            </a:r>
            <a:r>
              <a:rPr lang="en-US" sz="2400" dirty="0" smtClean="0"/>
              <a:t> </a:t>
            </a:r>
            <a:r>
              <a:rPr lang="en-US" sz="2400" dirty="0" err="1" smtClean="0"/>
              <a:t>cứng</a:t>
            </a:r>
            <a:r>
              <a:rPr lang="en-US" sz="2400" dirty="0" smtClean="0"/>
              <a:t>, </a:t>
            </a:r>
            <a:r>
              <a:rPr lang="en-US" sz="2400" dirty="0" err="1" smtClean="0"/>
              <a:t>ví</a:t>
            </a:r>
            <a:r>
              <a:rPr lang="en-US" sz="2400" dirty="0" smtClean="0"/>
              <a:t> </a:t>
            </a:r>
            <a:r>
              <a:rPr lang="en-US" sz="2400" dirty="0" err="1" smtClean="0"/>
              <a:t>dụ</a:t>
            </a:r>
            <a:r>
              <a:rPr lang="en-US" sz="2400" dirty="0" smtClean="0"/>
              <a:t> </a:t>
            </a:r>
            <a:r>
              <a:rPr lang="en-US" sz="2400" dirty="0" err="1" smtClean="0"/>
              <a:t>lỗi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nhớ</a:t>
            </a:r>
            <a:r>
              <a:rPr lang="en-US" sz="2400" dirty="0" smtClean="0"/>
              <a:t> RAM.</a:t>
            </a:r>
          </a:p>
          <a:p>
            <a:pPr lvl="1"/>
            <a:r>
              <a:rPr lang="vi-VN" sz="2400" dirty="0" smtClean="0"/>
              <a:t>Ngắt do mô-đun vào-ra phát tín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Hoạt động ngắt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en-US" sz="2400" dirty="0" err="1" smtClean="0"/>
              <a:t>Sau</a:t>
            </a:r>
            <a:r>
              <a:rPr lang="en-US" sz="2400" dirty="0" smtClean="0"/>
              <a:t> </a:t>
            </a:r>
            <a:r>
              <a:rPr lang="en-US" sz="2400" dirty="0" err="1" smtClean="0"/>
              <a:t>khi</a:t>
            </a:r>
            <a:r>
              <a:rPr lang="en-US" sz="2400" dirty="0" smtClean="0"/>
              <a:t> </a:t>
            </a:r>
            <a:r>
              <a:rPr lang="en-US" sz="2400" dirty="0" err="1" smtClean="0"/>
              <a:t>hoàn</a:t>
            </a:r>
            <a:r>
              <a:rPr lang="en-US" sz="2400" dirty="0" smtClean="0"/>
              <a:t>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mỗi</a:t>
            </a:r>
            <a:r>
              <a:rPr lang="en-US" sz="2400" dirty="0" smtClean="0"/>
              <a:t> </a:t>
            </a:r>
            <a:r>
              <a:rPr lang="en-US" sz="2400" dirty="0" err="1" smtClean="0"/>
              <a:t>một</a:t>
            </a:r>
            <a:r>
              <a:rPr lang="en-US" sz="2400" dirty="0" smtClean="0"/>
              <a:t> </a:t>
            </a:r>
            <a:r>
              <a:rPr lang="en-US" sz="2400" dirty="0" err="1" smtClean="0"/>
              <a:t>lệnh</a:t>
            </a:r>
            <a:r>
              <a:rPr lang="en-US" sz="2400" dirty="0" smtClean="0"/>
              <a:t>,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kiểm</a:t>
            </a:r>
            <a:r>
              <a:rPr lang="en-US" sz="2400" dirty="0" smtClean="0"/>
              <a:t> </a:t>
            </a:r>
            <a:r>
              <a:rPr lang="en-US" sz="2400" dirty="0" err="1" smtClean="0"/>
              <a:t>tra</a:t>
            </a:r>
            <a:r>
              <a:rPr lang="en-US" sz="2400" dirty="0" smtClean="0"/>
              <a:t> </a:t>
            </a:r>
            <a:r>
              <a:rPr lang="en-US" sz="2400" dirty="0" err="1" smtClean="0"/>
              <a:t>tín</a:t>
            </a:r>
            <a:r>
              <a:rPr lang="en-US" sz="2400" dirty="0" smtClean="0"/>
              <a:t> </a:t>
            </a:r>
            <a:r>
              <a:rPr lang="en-US" sz="2400" dirty="0" err="1" smtClean="0"/>
              <a:t>hiệu</a:t>
            </a:r>
            <a:r>
              <a:rPr lang="en-US" sz="2400" dirty="0" smtClean="0"/>
              <a:t> </a:t>
            </a:r>
            <a:r>
              <a:rPr lang="en-US" sz="2400" dirty="0" err="1" smtClean="0"/>
              <a:t>ngắt</a:t>
            </a:r>
            <a:endParaRPr lang="en-US" sz="2400" dirty="0" smtClean="0"/>
          </a:p>
          <a:p>
            <a:r>
              <a:rPr lang="en-US" sz="2400" dirty="0" err="1" smtClean="0"/>
              <a:t>Nếu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ngắt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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nhận</a:t>
            </a:r>
            <a:r>
              <a:rPr lang="en-US" sz="2400" dirty="0" smtClean="0"/>
              <a:t> </a:t>
            </a:r>
            <a:r>
              <a:rPr lang="en-US" sz="2400" dirty="0" err="1" smtClean="0"/>
              <a:t>lệnh</a:t>
            </a:r>
            <a:r>
              <a:rPr lang="en-US" sz="2400" dirty="0" smtClean="0"/>
              <a:t> </a:t>
            </a:r>
            <a:r>
              <a:rPr lang="en-US" sz="2400" dirty="0" err="1" smtClean="0"/>
              <a:t>tiếp</a:t>
            </a:r>
            <a:r>
              <a:rPr lang="en-US" sz="2400" dirty="0" smtClean="0"/>
              <a:t> </a:t>
            </a:r>
            <a:r>
              <a:rPr lang="vi-VN" sz="2400" dirty="0" smtClean="0"/>
              <a:t>theo của chương trình hiện tại</a:t>
            </a:r>
          </a:p>
          <a:p>
            <a:r>
              <a:rPr lang="en-US" sz="2400" dirty="0" err="1" smtClean="0"/>
              <a:t>Nếu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tín</a:t>
            </a:r>
            <a:r>
              <a:rPr lang="en-US" sz="2400" dirty="0" smtClean="0"/>
              <a:t> </a:t>
            </a:r>
            <a:r>
              <a:rPr lang="en-US" sz="2400" dirty="0" err="1" smtClean="0"/>
              <a:t>hiệu</a:t>
            </a:r>
            <a:r>
              <a:rPr lang="en-US" sz="2400" dirty="0" smtClean="0"/>
              <a:t> </a:t>
            </a:r>
            <a:r>
              <a:rPr lang="en-US" sz="2400" dirty="0" err="1" smtClean="0"/>
              <a:t>ngắt</a:t>
            </a:r>
            <a:r>
              <a:rPr lang="en-US" sz="2400" dirty="0" smtClean="0"/>
              <a:t>:</a:t>
            </a:r>
          </a:p>
          <a:p>
            <a:pPr lvl="1"/>
            <a:r>
              <a:rPr lang="vi-VN" sz="2000" dirty="0" smtClean="0"/>
              <a:t>Tạm dừng chương trình đang thực hiện</a:t>
            </a:r>
          </a:p>
          <a:p>
            <a:pPr lvl="1"/>
            <a:r>
              <a:rPr lang="vi-VN" sz="2000" dirty="0" smtClean="0"/>
              <a:t>Cất ngữ cảnh (các thông tin liên quan đến chương trình</a:t>
            </a:r>
            <a:r>
              <a:rPr lang="en-US" sz="2000" dirty="0" smtClean="0"/>
              <a:t> </a:t>
            </a:r>
            <a:r>
              <a:rPr lang="en-US" sz="2000" dirty="0" err="1" smtClean="0"/>
              <a:t>bị</a:t>
            </a:r>
            <a:r>
              <a:rPr lang="en-US" sz="2000" dirty="0" smtClean="0"/>
              <a:t> </a:t>
            </a:r>
            <a:r>
              <a:rPr lang="en-US" sz="2000" dirty="0" err="1" smtClean="0"/>
              <a:t>ngắt</a:t>
            </a:r>
            <a:r>
              <a:rPr lang="en-US" sz="2000" dirty="0" smtClean="0"/>
              <a:t>)</a:t>
            </a:r>
          </a:p>
          <a:p>
            <a:pPr lvl="1"/>
            <a:r>
              <a:rPr lang="vi-VN" sz="2000" dirty="0" smtClean="0"/>
              <a:t>Thiết lập PC trỏ đến chương trình con phục vụ ngắt</a:t>
            </a:r>
          </a:p>
          <a:p>
            <a:pPr lvl="1"/>
            <a:r>
              <a:rPr lang="vi-VN" sz="2000" dirty="0" smtClean="0"/>
              <a:t>Chuyển sang thực hiện chương trình con phục vụ ngắt</a:t>
            </a:r>
          </a:p>
          <a:p>
            <a:pPr lvl="1"/>
            <a:r>
              <a:rPr lang="vi-VN" sz="2000" dirty="0" smtClean="0"/>
              <a:t>Cuối chương trình con phục vụ ngắt, khôi phục ngữ</a:t>
            </a:r>
            <a:r>
              <a:rPr lang="en-US" sz="2000" dirty="0" smtClean="0"/>
              <a:t> </a:t>
            </a:r>
            <a:r>
              <a:rPr lang="vi-VN" sz="2000" dirty="0" smtClean="0"/>
              <a:t>cảnh và tiếp tục chương trình đang bị tạm dừng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Hoạt động ngắt (tiếp)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35737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524000"/>
            <a:ext cx="5410200" cy="5044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ngắt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3563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676399"/>
            <a:ext cx="4876800" cy="481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ngắt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ngắt</a:t>
            </a:r>
            <a:r>
              <a:rPr lang="en-US" sz="2400" dirty="0" smtClean="0"/>
              <a:t> </a:t>
            </a:r>
            <a:r>
              <a:rPr lang="en-US" sz="2400" dirty="0" err="1" smtClean="0"/>
              <a:t>tuần</a:t>
            </a:r>
            <a:r>
              <a:rPr lang="en-US" sz="2400" dirty="0" smtClean="0"/>
              <a:t> </a:t>
            </a:r>
            <a:r>
              <a:rPr lang="en-US" sz="2400" dirty="0" err="1" smtClean="0"/>
              <a:t>tự</a:t>
            </a:r>
            <a:endParaRPr lang="en-US" sz="2400" dirty="0" smtClean="0"/>
          </a:p>
          <a:p>
            <a:pPr lvl="1"/>
            <a:r>
              <a:rPr lang="vi-VN" sz="2000" dirty="0" smtClean="0"/>
              <a:t>Khi một ngắt đang được thực hiện, các ngắt khác sẽ</a:t>
            </a:r>
            <a:r>
              <a:rPr lang="en-US" sz="2000" dirty="0" smtClean="0"/>
              <a:t> </a:t>
            </a:r>
            <a:r>
              <a:rPr lang="en-US" sz="2000" dirty="0" err="1" smtClean="0"/>
              <a:t>bị</a:t>
            </a:r>
            <a:r>
              <a:rPr lang="en-US" sz="2000" dirty="0" smtClean="0"/>
              <a:t> </a:t>
            </a:r>
            <a:r>
              <a:rPr lang="en-US" sz="2000" dirty="0" err="1" smtClean="0"/>
              <a:t>cấm</a:t>
            </a:r>
            <a:r>
              <a:rPr lang="en-US" sz="2000" dirty="0" smtClean="0"/>
              <a:t>.</a:t>
            </a:r>
          </a:p>
          <a:p>
            <a:pPr lvl="1"/>
            <a:r>
              <a:rPr lang="vi-VN" sz="2000" dirty="0" smtClean="0"/>
              <a:t>Bộ xử lý sẽ bỏ qua các ngắt tiếp theo trong khi đang</a:t>
            </a:r>
            <a:r>
              <a:rPr lang="en-US" sz="2000" dirty="0" smtClean="0"/>
              <a:t> </a:t>
            </a:r>
            <a:r>
              <a:rPr lang="en-US" sz="2000" dirty="0" err="1" smtClean="0"/>
              <a:t>xử</a:t>
            </a:r>
            <a:r>
              <a:rPr lang="en-US" sz="2000" dirty="0" smtClean="0"/>
              <a:t> </a:t>
            </a:r>
            <a:r>
              <a:rPr lang="en-US" sz="2000" dirty="0" err="1" smtClean="0"/>
              <a:t>lý</a:t>
            </a:r>
            <a:r>
              <a:rPr lang="en-US" sz="2000" dirty="0" smtClean="0"/>
              <a:t> </a:t>
            </a:r>
            <a:r>
              <a:rPr lang="en-US" sz="2000" dirty="0" err="1" smtClean="0"/>
              <a:t>một</a:t>
            </a:r>
            <a:r>
              <a:rPr lang="en-US" sz="2000" dirty="0" smtClean="0"/>
              <a:t> </a:t>
            </a:r>
            <a:r>
              <a:rPr lang="en-US" sz="2000" dirty="0" err="1" smtClean="0"/>
              <a:t>ngắt</a:t>
            </a:r>
            <a:endParaRPr lang="en-US" sz="2000" dirty="0" smtClean="0"/>
          </a:p>
          <a:p>
            <a:pPr lvl="1"/>
            <a:r>
              <a:rPr lang="vi-VN" sz="2000" dirty="0" smtClean="0"/>
              <a:t>Các yêu cầu ngắt vẫn đang đợi và được kiểm tra</a:t>
            </a:r>
            <a:r>
              <a:rPr lang="en-US" sz="2000" dirty="0" smtClean="0"/>
              <a:t> </a:t>
            </a:r>
            <a:r>
              <a:rPr lang="vi-VN" sz="2000" dirty="0" smtClean="0"/>
              <a:t>sau khi ngắt đầu tiên được xử lý xong</a:t>
            </a:r>
          </a:p>
          <a:p>
            <a:pPr lvl="1"/>
            <a:r>
              <a:rPr lang="vi-VN" sz="2000" dirty="0" smtClean="0"/>
              <a:t>Các ngắt được thực hiện tuần tự</a:t>
            </a:r>
          </a:p>
          <a:p>
            <a:r>
              <a:rPr lang="vi-VN" sz="2400" dirty="0" smtClean="0"/>
              <a:t>Xử lý ngắt ưu tiên</a:t>
            </a:r>
          </a:p>
          <a:p>
            <a:pPr lvl="1"/>
            <a:r>
              <a:rPr lang="vi-VN" sz="2000" dirty="0" smtClean="0"/>
              <a:t>Các ngắt được định nghĩa mức ưu tiên khác nhau</a:t>
            </a:r>
          </a:p>
          <a:p>
            <a:pPr lvl="1"/>
            <a:r>
              <a:rPr lang="vi-VN" sz="2000" dirty="0" smtClean="0"/>
              <a:t>Ngắt có mức ưu tiên thấp hơn có thể bị ngắt bởi</a:t>
            </a:r>
            <a:r>
              <a:rPr lang="en-US" sz="2000" dirty="0" smtClean="0"/>
              <a:t> </a:t>
            </a:r>
            <a:r>
              <a:rPr lang="vi-VN" sz="2000" dirty="0" smtClean="0"/>
              <a:t>ngắt ưu tiên cao hơn</a:t>
            </a:r>
          </a:p>
          <a:p>
            <a:pPr lvl="1"/>
            <a:r>
              <a:rPr lang="en-US" sz="2000" dirty="0" err="1" smtClean="0"/>
              <a:t>Xảy</a:t>
            </a:r>
            <a:r>
              <a:rPr lang="en-US" sz="2000" dirty="0" smtClean="0"/>
              <a:t> </a:t>
            </a:r>
            <a:r>
              <a:rPr lang="en-US" sz="2000" dirty="0" err="1" smtClean="0"/>
              <a:t>ra</a:t>
            </a:r>
            <a:r>
              <a:rPr lang="en-US" sz="2000" dirty="0" smtClean="0"/>
              <a:t> </a:t>
            </a:r>
            <a:r>
              <a:rPr lang="en-US" sz="2000" dirty="0" err="1" smtClean="0"/>
              <a:t>ngắt</a:t>
            </a:r>
            <a:r>
              <a:rPr lang="en-US" sz="2000" dirty="0" smtClean="0"/>
              <a:t> </a:t>
            </a:r>
            <a:r>
              <a:rPr lang="en-US" sz="2000" dirty="0" err="1" smtClean="0"/>
              <a:t>lồng</a:t>
            </a:r>
            <a:r>
              <a:rPr lang="en-US" sz="2000" dirty="0" smtClean="0"/>
              <a:t> </a:t>
            </a:r>
            <a:r>
              <a:rPr lang="en-US" sz="2000" dirty="0" err="1" smtClean="0"/>
              <a:t>nhau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nhúng</a:t>
            </a:r>
            <a:r>
              <a:rPr lang="en-US" dirty="0" smtClean="0"/>
              <a:t> (Embedded Computer)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vi-VN" sz="2800" dirty="0" smtClean="0"/>
              <a:t>Được đặt trong thiết bị khác để điều khiển</a:t>
            </a:r>
            <a:r>
              <a:rPr lang="en-US" sz="2800" dirty="0" smtClean="0"/>
              <a:t> </a:t>
            </a:r>
            <a:r>
              <a:rPr lang="vi-VN" sz="2800" dirty="0" smtClean="0"/>
              <a:t>thiết bị đó làm việc</a:t>
            </a:r>
          </a:p>
          <a:p>
            <a:r>
              <a:rPr lang="vi-VN" sz="2800" dirty="0" smtClean="0"/>
              <a:t>Được thiết kế chuyên dụng</a:t>
            </a:r>
          </a:p>
          <a:p>
            <a:r>
              <a:rPr lang="en-US" sz="2800" dirty="0" err="1" smtClean="0"/>
              <a:t>Ví</a:t>
            </a:r>
            <a:r>
              <a:rPr lang="en-US" sz="2800" dirty="0" smtClean="0"/>
              <a:t> </a:t>
            </a:r>
            <a:r>
              <a:rPr lang="en-US" sz="2800" dirty="0" err="1" smtClean="0"/>
              <a:t>dụ</a:t>
            </a:r>
            <a:r>
              <a:rPr lang="en-US" sz="2800" dirty="0" smtClean="0"/>
              <a:t>:</a:t>
            </a:r>
          </a:p>
          <a:p>
            <a:pPr lvl="1"/>
            <a:r>
              <a:rPr lang="vi-VN" sz="2400" dirty="0" smtClean="0"/>
              <a:t>Điện thoại di động</a:t>
            </a:r>
          </a:p>
          <a:p>
            <a:pPr lvl="1"/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ảnh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endParaRPr lang="en-US" sz="2400" dirty="0" smtClean="0"/>
          </a:p>
          <a:p>
            <a:pPr lvl="1"/>
            <a:r>
              <a:rPr lang="vi-VN" sz="2400" dirty="0" smtClean="0"/>
              <a:t>Bộ điều khiển trong máy giặt, điều hoà nhiệt độ</a:t>
            </a:r>
          </a:p>
          <a:p>
            <a:pPr lvl="1"/>
            <a:r>
              <a:rPr lang="vi-VN" sz="2400" dirty="0" smtClean="0"/>
              <a:t>Router – bộ định tuyến trên mạng</a:t>
            </a:r>
          </a:p>
          <a:p>
            <a:r>
              <a:rPr lang="vi-VN" sz="2800" dirty="0" smtClean="0"/>
              <a:t>Giá thành: vài USD đến hàng trăm nghìn</a:t>
            </a:r>
            <a:r>
              <a:rPr lang="en-US" sz="2800" dirty="0" smtClean="0"/>
              <a:t> USD.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 Hoạt động vào-ra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dirty="0" smtClean="0"/>
              <a:t>Hoạt động vào-ra: là hoạt động trao đổi</a:t>
            </a:r>
            <a:r>
              <a:rPr lang="en-US" dirty="0" smtClean="0"/>
              <a:t> </a:t>
            </a:r>
            <a:r>
              <a:rPr lang="vi-VN" dirty="0" smtClean="0"/>
              <a:t>dữ liệu giữa mô-đun vào-ra với bên trong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.</a:t>
            </a:r>
          </a:p>
          <a:p>
            <a:r>
              <a:rPr lang="vi-VN" dirty="0" smtClean="0"/>
              <a:t>Các kiểu hoạt động vào-ra:</a:t>
            </a:r>
          </a:p>
          <a:p>
            <a:pPr lvl="1"/>
            <a:r>
              <a:rPr lang="vi-VN" dirty="0" smtClean="0"/>
              <a:t>CPU trao đổi dữ liệu với mô-đun vào-ra</a:t>
            </a:r>
          </a:p>
          <a:p>
            <a:pPr lvl="1"/>
            <a:r>
              <a:rPr lang="vi-VN" dirty="0" smtClean="0"/>
              <a:t>Mô-đun vào-ra trao đổi dữ liệu trực tiếp với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(DMA- Direct Memory Access).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1.6.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(BUS)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1. </a:t>
            </a:r>
            <a:r>
              <a:rPr lang="en-US" dirty="0" err="1" smtClean="0"/>
              <a:t>Luồng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r>
              <a:rPr lang="vi-VN" dirty="0" smtClean="0"/>
              <a:t>Các mô-đun trong máy tính:</a:t>
            </a:r>
          </a:p>
          <a:p>
            <a:pPr lvl="1"/>
            <a:r>
              <a:rPr lang="en-US" dirty="0" smtClean="0"/>
              <a:t>CPU</a:t>
            </a:r>
          </a:p>
          <a:p>
            <a:pPr lvl="1"/>
            <a:r>
              <a:rPr lang="vi-VN" dirty="0" smtClean="0"/>
              <a:t>Mô-đun nhớ</a:t>
            </a:r>
          </a:p>
          <a:p>
            <a:pPr lvl="1"/>
            <a:r>
              <a:rPr lang="vi-VN" dirty="0" smtClean="0"/>
              <a:t>Mô-đun vào-ra</a:t>
            </a:r>
          </a:p>
          <a:p>
            <a:pPr>
              <a:buNone/>
            </a:pPr>
            <a:r>
              <a:rPr lang="en-US" dirty="0" smtClean="0">
                <a:sym typeface="Symbol"/>
              </a:rPr>
              <a:t>	</a:t>
            </a:r>
            <a:r>
              <a:rPr lang="vi-VN" dirty="0" smtClean="0">
                <a:sym typeface="Symbol"/>
              </a:rPr>
              <a:t></a:t>
            </a:r>
            <a:r>
              <a:rPr lang="vi-VN" dirty="0" smtClean="0"/>
              <a:t>cần được kết nối với nhau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Kết nối mô-đun nhớ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3522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828800"/>
            <a:ext cx="7103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Kết nối mô-đun nhớ (tiếp)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dirty="0" smtClean="0"/>
              <a:t>Địa chỉ đưa đến để xác định ngăn nhớ</a:t>
            </a:r>
          </a:p>
          <a:p>
            <a:r>
              <a:rPr lang="vi-VN" dirty="0" smtClean="0"/>
              <a:t>Dữ liệu được đưa đến khi ghi</a:t>
            </a:r>
          </a:p>
          <a:p>
            <a:r>
              <a:rPr lang="vi-VN" dirty="0" smtClean="0"/>
              <a:t>Dữ liệu hoặc lệnh được đưa ra khi đọc</a:t>
            </a:r>
            <a:r>
              <a:rPr lang="en-US" dirty="0" smtClean="0"/>
              <a:t> </a:t>
            </a:r>
            <a:r>
              <a:rPr lang="vi-VN" dirty="0" smtClean="0"/>
              <a:t>(lưu ý: bộ nhớ không phân biệt lệnh và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)</a:t>
            </a:r>
          </a:p>
          <a:p>
            <a:r>
              <a:rPr lang="vi-VN" dirty="0" smtClean="0"/>
              <a:t>Nhận các tín hiệu điều khiển:</a:t>
            </a:r>
          </a:p>
          <a:p>
            <a:pPr lvl="1"/>
            <a:r>
              <a:rPr lang="vi-VN" dirty="0" smtClean="0"/>
              <a:t>Điều khiển đọc (Read)</a:t>
            </a:r>
          </a:p>
          <a:p>
            <a:pPr lvl="1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ghi</a:t>
            </a:r>
            <a:r>
              <a:rPr lang="en-US" dirty="0" smtClean="0"/>
              <a:t> (Write)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Kết nối mô-đun vào-ra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35020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828800"/>
            <a:ext cx="741347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Kết nối mô-đun vào-ra (tiếp)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sz="2400" dirty="0" smtClean="0"/>
              <a:t>Địa chỉ đưa đến để xác định cổng vào-ra</a:t>
            </a:r>
          </a:p>
          <a:p>
            <a:r>
              <a:rPr lang="en-US" sz="2400" dirty="0" smtClean="0"/>
              <a:t>Ra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(Output)</a:t>
            </a:r>
          </a:p>
          <a:p>
            <a:pPr lvl="1"/>
            <a:r>
              <a:rPr lang="en-US" sz="2000" dirty="0" err="1" smtClean="0"/>
              <a:t>Nhận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CPU </a:t>
            </a:r>
            <a:r>
              <a:rPr lang="en-US" sz="2000" dirty="0" err="1" smtClean="0"/>
              <a:t>hoặc</a:t>
            </a:r>
            <a:r>
              <a:rPr lang="en-US" sz="2000" dirty="0" smtClean="0"/>
              <a:t> </a:t>
            </a:r>
            <a:r>
              <a:rPr lang="en-US" sz="2000" dirty="0" err="1" smtClean="0"/>
              <a:t>bộ</a:t>
            </a:r>
            <a:r>
              <a:rPr lang="en-US" sz="2000" dirty="0" smtClean="0"/>
              <a:t> </a:t>
            </a:r>
            <a:r>
              <a:rPr lang="en-US" sz="2000" dirty="0" err="1" smtClean="0"/>
              <a:t>nhớ</a:t>
            </a:r>
            <a:r>
              <a:rPr lang="en-US" sz="2000" dirty="0" smtClean="0"/>
              <a:t> </a:t>
            </a:r>
            <a:r>
              <a:rPr lang="en-US" sz="2000" dirty="0" err="1" smtClean="0"/>
              <a:t>chính</a:t>
            </a:r>
            <a:endParaRPr lang="en-US" sz="2000" dirty="0" smtClean="0"/>
          </a:p>
          <a:p>
            <a:pPr lvl="1"/>
            <a:r>
              <a:rPr lang="vi-VN" sz="2000" dirty="0" smtClean="0"/>
              <a:t>Đưa dữ liệu ra thiết bị ngoại vi</a:t>
            </a:r>
          </a:p>
          <a:p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(Input)</a:t>
            </a:r>
          </a:p>
          <a:p>
            <a:pPr lvl="1"/>
            <a:r>
              <a:rPr lang="en-US" sz="2000" dirty="0" err="1" smtClean="0"/>
              <a:t>Nhận</a:t>
            </a:r>
            <a:r>
              <a:rPr lang="en-US" sz="2000" dirty="0" smtClean="0"/>
              <a:t> </a:t>
            </a:r>
            <a:r>
              <a:rPr lang="en-US" sz="2000" dirty="0" err="1" smtClean="0"/>
              <a:t>dữ</a:t>
            </a:r>
            <a:r>
              <a:rPr lang="en-US" sz="2000" dirty="0" smtClean="0"/>
              <a:t> </a:t>
            </a:r>
            <a:r>
              <a:rPr lang="en-US" sz="2000" dirty="0" err="1" smtClean="0"/>
              <a:t>liệu</a:t>
            </a:r>
            <a:r>
              <a:rPr lang="en-US" sz="2000" dirty="0" smtClean="0"/>
              <a:t> </a:t>
            </a:r>
            <a:r>
              <a:rPr lang="en-US" sz="2000" dirty="0" err="1" smtClean="0"/>
              <a:t>từ</a:t>
            </a:r>
            <a:r>
              <a:rPr lang="en-US" sz="2000" dirty="0" smtClean="0"/>
              <a:t> </a:t>
            </a:r>
            <a:r>
              <a:rPr lang="en-US" sz="2000" dirty="0" err="1" smtClean="0"/>
              <a:t>thiết</a:t>
            </a:r>
            <a:r>
              <a:rPr lang="en-US" sz="2000" dirty="0" smtClean="0"/>
              <a:t> </a:t>
            </a:r>
            <a:r>
              <a:rPr lang="en-US" sz="2000" dirty="0" err="1" smtClean="0"/>
              <a:t>bị</a:t>
            </a:r>
            <a:r>
              <a:rPr lang="en-US" sz="2000" dirty="0" smtClean="0"/>
              <a:t> </a:t>
            </a:r>
            <a:r>
              <a:rPr lang="en-US" sz="2000" dirty="0" err="1" smtClean="0"/>
              <a:t>ngoại</a:t>
            </a:r>
            <a:r>
              <a:rPr lang="en-US" sz="2000" dirty="0" smtClean="0"/>
              <a:t> vi</a:t>
            </a:r>
          </a:p>
          <a:p>
            <a:pPr lvl="1"/>
            <a:r>
              <a:rPr lang="vi-VN" sz="2000" dirty="0" smtClean="0"/>
              <a:t>Đưa dữ liệu vào CPU hoặc bộ nhớ chính</a:t>
            </a:r>
          </a:p>
          <a:p>
            <a:r>
              <a:rPr lang="vi-VN" sz="2400" dirty="0" smtClean="0"/>
              <a:t>Nhận các tín hiệu điều khiển từ CPU</a:t>
            </a:r>
          </a:p>
          <a:p>
            <a:r>
              <a:rPr lang="vi-VN" sz="2400" dirty="0" smtClean="0"/>
              <a:t>Phát các tín hiệu điều khiển đến thiết bị ngoại vi</a:t>
            </a:r>
          </a:p>
          <a:p>
            <a:r>
              <a:rPr lang="vi-VN" sz="2400" dirty="0" smtClean="0"/>
              <a:t>Phát các tín hiệu ngắt đến CPU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CPU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34816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752600"/>
            <a:ext cx="7105454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nối</a:t>
            </a:r>
            <a:r>
              <a:rPr lang="en-US" dirty="0" smtClean="0"/>
              <a:t> CPU (</a:t>
            </a:r>
            <a:r>
              <a:rPr lang="en-US" dirty="0" err="1" smtClean="0"/>
              <a:t>tiếp</a:t>
            </a:r>
            <a:r>
              <a:rPr lang="en-US" dirty="0" smtClean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dirty="0" smtClean="0"/>
              <a:t>Phát địa chỉ đến các mô-đun nhớ hay</a:t>
            </a:r>
            <a:r>
              <a:rPr lang="en-US" dirty="0" smtClean="0"/>
              <a:t> </a:t>
            </a:r>
            <a:r>
              <a:rPr lang="vi-VN" dirty="0" smtClean="0"/>
              <a:t>các mô-đun vào-ra</a:t>
            </a:r>
          </a:p>
          <a:p>
            <a:r>
              <a:rPr lang="en-US" dirty="0" err="1" smtClean="0"/>
              <a:t>Đọc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r>
              <a:rPr lang="vi-VN" dirty="0" smtClean="0"/>
              <a:t>Đưa dữ liệu ra (sau khi xử lý)</a:t>
            </a:r>
          </a:p>
          <a:p>
            <a:r>
              <a:rPr lang="vi-VN" dirty="0" smtClean="0"/>
              <a:t>Phát tín hiệu điều khiển đến các mô-đun</a:t>
            </a:r>
            <a:r>
              <a:rPr lang="en-US" dirty="0" smtClean="0"/>
              <a:t> </a:t>
            </a:r>
            <a:r>
              <a:rPr lang="vi-VN" dirty="0" smtClean="0"/>
              <a:t>nhớ và các mô-đun vào-ra</a:t>
            </a:r>
          </a:p>
          <a:p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ngắt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 Cấu trúc bus cơ bản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sz="2800" dirty="0" smtClean="0"/>
              <a:t>Bus: tập hợp các đường kết nối dùng để</a:t>
            </a:r>
            <a:r>
              <a:rPr lang="en-US" sz="2800" dirty="0" smtClean="0"/>
              <a:t> </a:t>
            </a:r>
            <a:r>
              <a:rPr lang="vi-VN" sz="2800" dirty="0" smtClean="0"/>
              <a:t>vận chuyển thông tin giữa các mô-đun của</a:t>
            </a:r>
            <a:r>
              <a:rPr lang="en-US" sz="2800" dirty="0" smtClean="0"/>
              <a:t> </a:t>
            </a:r>
            <a:r>
              <a:rPr lang="en-US" sz="2800" dirty="0" err="1" smtClean="0"/>
              <a:t>máy</a:t>
            </a:r>
            <a:r>
              <a:rPr lang="en-US" sz="2800" dirty="0" smtClean="0"/>
              <a:t> </a:t>
            </a:r>
            <a:r>
              <a:rPr lang="en-US" sz="2800" dirty="0" err="1" smtClean="0"/>
              <a:t>tính</a:t>
            </a:r>
            <a:r>
              <a:rPr lang="en-US" sz="2800" dirty="0" smtClean="0"/>
              <a:t> </a:t>
            </a:r>
            <a:r>
              <a:rPr lang="en-US" sz="2800" dirty="0" err="1" smtClean="0"/>
              <a:t>với</a:t>
            </a:r>
            <a:r>
              <a:rPr lang="en-US" sz="2800" dirty="0" smtClean="0"/>
              <a:t> </a:t>
            </a:r>
            <a:r>
              <a:rPr lang="en-US" sz="2800" dirty="0" err="1" smtClean="0"/>
              <a:t>nhau</a:t>
            </a:r>
            <a:r>
              <a:rPr lang="en-US" sz="2800" dirty="0" smtClean="0"/>
              <a:t>.</a:t>
            </a:r>
          </a:p>
          <a:p>
            <a:r>
              <a:rPr lang="vi-VN" sz="2800" dirty="0" smtClean="0"/>
              <a:t>Các bus chức năng:</a:t>
            </a:r>
          </a:p>
          <a:p>
            <a:pPr lvl="1"/>
            <a:r>
              <a:rPr lang="vi-VN" sz="2400" dirty="0" smtClean="0"/>
              <a:t>Bus địa chỉ</a:t>
            </a:r>
          </a:p>
          <a:p>
            <a:pPr lvl="1"/>
            <a:r>
              <a:rPr lang="en-US" sz="2400" dirty="0" smtClean="0"/>
              <a:t>Bus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endParaRPr lang="en-US" sz="2400" dirty="0" smtClean="0"/>
          </a:p>
          <a:p>
            <a:pPr lvl="1"/>
            <a:r>
              <a:rPr lang="vi-VN" sz="2400" dirty="0" smtClean="0"/>
              <a:t>Bus điều khiển</a:t>
            </a:r>
          </a:p>
          <a:p>
            <a:r>
              <a:rPr lang="vi-VN" sz="2800" dirty="0" smtClean="0"/>
              <a:t>Độ rộng bus: là số đường dây của bus có</a:t>
            </a:r>
            <a:r>
              <a:rPr lang="en-US" sz="2800" dirty="0" smtClean="0"/>
              <a:t> </a:t>
            </a:r>
            <a:r>
              <a:rPr lang="vi-VN" sz="2800" dirty="0" smtClean="0"/>
              <a:t>thể truyền các bit thông tin đồng thời (chỉ</a:t>
            </a:r>
            <a:r>
              <a:rPr lang="en-US" sz="2800" dirty="0" smtClean="0"/>
              <a:t> </a:t>
            </a:r>
            <a:r>
              <a:rPr lang="vi-VN" sz="2800" dirty="0" smtClean="0"/>
              <a:t>dùng cho bus địa chỉ và bus dữ liệu)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88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Sơ đồ cấu trúc bus cơ bản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3450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905000"/>
            <a:ext cx="8305046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1371600"/>
          </a:xfrm>
        </p:spPr>
        <p:txBody>
          <a:bodyPr/>
          <a:lstStyle/>
          <a:p>
            <a:r>
              <a:rPr lang="en-US" dirty="0" smtClean="0"/>
              <a:t>1.2. </a:t>
            </a:r>
            <a:r>
              <a:rPr lang="en-US" dirty="0" err="1" smtClean="0"/>
              <a:t>Kiến</a:t>
            </a:r>
            <a:r>
              <a:rPr lang="en-US" dirty="0" smtClean="0"/>
              <a:t> </a:t>
            </a:r>
            <a:r>
              <a:rPr lang="en-US" dirty="0" err="1" smtClean="0"/>
              <a:t>trúc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458200" cy="44196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Định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nghĩa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kiến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trúc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máy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tính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Kiến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trúc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máy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tính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là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một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chi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tiết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về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đặc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điểm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kỹ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thuật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như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thế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nào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để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một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tập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các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tiêu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chuẩn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phần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mềm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và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công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nghệ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phần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cứng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tương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tác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để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tạo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thành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một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hệ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máy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tính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hay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nền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tảng</a:t>
            </a: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en-US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Kiến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trúc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máy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tính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đề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cập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đến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cách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một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hệ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máy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tính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kế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và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công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nghệ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gì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tương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thích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với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nhau</a:t>
            </a:r>
            <a:r>
              <a:rPr lang="en-US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Bus địa chỉ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r>
              <a:rPr lang="vi-VN" sz="2400" b="1" dirty="0" smtClean="0"/>
              <a:t>Chức năng: </a:t>
            </a:r>
            <a:r>
              <a:rPr lang="vi-VN" sz="2400" dirty="0" smtClean="0"/>
              <a:t>vận chuyển địa chỉ để xác</a:t>
            </a:r>
            <a:r>
              <a:rPr lang="en-US" sz="2400" dirty="0" smtClean="0"/>
              <a:t> </a:t>
            </a:r>
            <a:r>
              <a:rPr lang="vi-VN" sz="2400" dirty="0" smtClean="0"/>
              <a:t>định ngăn nhớ hay cổng vào-ra</a:t>
            </a:r>
          </a:p>
          <a:p>
            <a:r>
              <a:rPr lang="vi-VN" sz="2400" b="1" dirty="0" smtClean="0"/>
              <a:t>Độ rộng bus địa chỉ: </a:t>
            </a:r>
            <a:r>
              <a:rPr lang="vi-VN" sz="2400" dirty="0" smtClean="0"/>
              <a:t>cho biết số lượng</a:t>
            </a:r>
            <a:r>
              <a:rPr lang="en-US" sz="2400" dirty="0" smtClean="0"/>
              <a:t> </a:t>
            </a:r>
            <a:r>
              <a:rPr lang="vi-VN" sz="2400" dirty="0" smtClean="0"/>
              <a:t>ngăn nhớ tối đa được đánh địa chỉ.</a:t>
            </a:r>
          </a:p>
          <a:p>
            <a:endParaRPr lang="en-US" sz="2400" dirty="0" smtClean="0"/>
          </a:p>
          <a:p>
            <a:r>
              <a:rPr lang="vi-VN" sz="2400" dirty="0" smtClean="0"/>
              <a:t>có thể đánh địa chỉ tối đa cho 2</a:t>
            </a:r>
            <a:r>
              <a:rPr lang="vi-VN" sz="2400" baseline="30000" dirty="0" smtClean="0"/>
              <a:t>N</a:t>
            </a:r>
            <a:r>
              <a:rPr lang="vi-VN" sz="2400" dirty="0" smtClean="0"/>
              <a:t> ngăn nhớ</a:t>
            </a:r>
            <a:r>
              <a:rPr lang="en-US" sz="2400" dirty="0" smtClean="0"/>
              <a:t> </a:t>
            </a:r>
            <a:r>
              <a:rPr lang="vi-VN" sz="2400" dirty="0" smtClean="0"/>
              <a:t>(không gian địa chỉ bộ nhớ)</a:t>
            </a:r>
          </a:p>
          <a:p>
            <a:r>
              <a:rPr lang="en-US" sz="2400" b="1" dirty="0" err="1" smtClean="0"/>
              <a:t>Ví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dụ</a:t>
            </a:r>
            <a:r>
              <a:rPr lang="en-US" sz="2400" b="1" dirty="0" smtClean="0"/>
              <a:t>:</a:t>
            </a:r>
          </a:p>
          <a:p>
            <a:pPr lvl="1"/>
            <a:r>
              <a:rPr lang="vi-VN" sz="2000" dirty="0" smtClean="0"/>
              <a:t>Bộ xử lý Pentium có bus địa chỉ 32 bit</a:t>
            </a:r>
          </a:p>
          <a:p>
            <a:pPr lvl="1"/>
            <a:r>
              <a:rPr lang="vi-VN" sz="2000" dirty="0" err="1" smtClean="0"/>
              <a:t>có khả năng đánh địa chỉ cho 2</a:t>
            </a:r>
            <a:r>
              <a:rPr lang="vi-VN" sz="2000" baseline="30000" dirty="0" err="1" smtClean="0"/>
              <a:t>32</a:t>
            </a:r>
            <a:r>
              <a:rPr lang="vi-VN" sz="2000" dirty="0" err="1" smtClean="0"/>
              <a:t> bytes nhớ</a:t>
            </a:r>
            <a:r>
              <a:rPr lang="en-US" sz="2000" dirty="0" err="1" smtClean="0"/>
              <a:t> </a:t>
            </a:r>
            <a:r>
              <a:rPr lang="vi-VN" sz="2000" dirty="0" smtClean="0"/>
              <a:t>(4GBytes) (ngăn nhớ tổ chức theo byte)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4406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581400"/>
            <a:ext cx="42100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sz="2800" b="1" dirty="0" smtClean="0"/>
              <a:t>Chức năng:</a:t>
            </a:r>
          </a:p>
          <a:p>
            <a:pPr lvl="1"/>
            <a:r>
              <a:rPr lang="vi-VN" sz="2400" dirty="0" smtClean="0"/>
              <a:t>vận chuyển lệnh từ bộ nhớ đến CPU</a:t>
            </a:r>
            <a:r>
              <a:rPr lang="en-US" sz="2400" dirty="0" smtClean="0"/>
              <a:t> </a:t>
            </a:r>
          </a:p>
          <a:p>
            <a:pPr lvl="1"/>
            <a:r>
              <a:rPr lang="vi-VN" sz="2400" dirty="0" smtClean="0"/>
              <a:t>vận chuyển dữ liệu giữa CPU, mô đun nhớ,</a:t>
            </a:r>
            <a:r>
              <a:rPr lang="en-US" sz="2400" dirty="0" smtClean="0"/>
              <a:t> </a:t>
            </a:r>
            <a:r>
              <a:rPr lang="vi-VN" sz="2400" dirty="0" smtClean="0"/>
              <a:t>mô đun vào-ra với nhau</a:t>
            </a:r>
          </a:p>
          <a:p>
            <a:r>
              <a:rPr lang="vi-VN" sz="2800" b="1" dirty="0" smtClean="0"/>
              <a:t>Độ rộng bus dữ liệu: </a:t>
            </a:r>
            <a:r>
              <a:rPr lang="vi-VN" sz="2800" dirty="0" smtClean="0"/>
              <a:t>Xác định số bit</a:t>
            </a:r>
            <a:r>
              <a:rPr lang="en-US" sz="2800" dirty="0" smtClean="0"/>
              <a:t> </a:t>
            </a:r>
            <a:r>
              <a:rPr lang="vi-VN" sz="2800" dirty="0" smtClean="0"/>
              <a:t>dữ liệu có thể được trao đổi đồng thời.</a:t>
            </a:r>
            <a:endParaRPr lang="en-US" sz="2800" dirty="0" smtClean="0"/>
          </a:p>
          <a:p>
            <a:pPr lvl="1"/>
            <a:r>
              <a:rPr lang="en-US" sz="2400" dirty="0" smtClean="0"/>
              <a:t> </a:t>
            </a:r>
            <a:endParaRPr lang="vi-VN" sz="2400" dirty="0" smtClean="0"/>
          </a:p>
          <a:p>
            <a:pPr lvl="1"/>
            <a:r>
              <a:rPr lang="fr-FR" sz="2400" dirty="0" smtClean="0"/>
              <a:t>M </a:t>
            </a:r>
            <a:r>
              <a:rPr lang="fr-FR" sz="2400" dirty="0" err="1" smtClean="0"/>
              <a:t>thường</a:t>
            </a:r>
            <a:r>
              <a:rPr lang="fr-FR" sz="2400" dirty="0" smtClean="0"/>
              <a:t> là 8, 16, 32, 64,128 bit.</a:t>
            </a:r>
          </a:p>
          <a:p>
            <a:r>
              <a:rPr lang="en-US" sz="2800" b="1" dirty="0" err="1" smtClean="0"/>
              <a:t>Ví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dụ</a:t>
            </a:r>
            <a:r>
              <a:rPr lang="en-US" sz="2800" b="1" dirty="0" smtClean="0"/>
              <a:t>: 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en-US" sz="2800" dirty="0" err="1" smtClean="0"/>
              <a:t>bộ</a:t>
            </a:r>
            <a:r>
              <a:rPr lang="en-US" sz="2800" dirty="0" smtClean="0"/>
              <a:t> </a:t>
            </a:r>
            <a:r>
              <a:rPr lang="en-US" sz="2800" dirty="0" err="1" smtClean="0"/>
              <a:t>xử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 Pentium </a:t>
            </a:r>
            <a:r>
              <a:rPr lang="en-US" sz="2800" dirty="0" err="1" smtClean="0"/>
              <a:t>có</a:t>
            </a:r>
            <a:r>
              <a:rPr lang="en-US" sz="2800" dirty="0" smtClean="0"/>
              <a:t> bus </a:t>
            </a:r>
            <a:r>
              <a:rPr lang="en-US" sz="2800" dirty="0" err="1" smtClean="0"/>
              <a:t>dữ</a:t>
            </a:r>
            <a:r>
              <a:rPr lang="en-US" sz="2800" dirty="0" smtClean="0"/>
              <a:t> </a:t>
            </a:r>
            <a:r>
              <a:rPr lang="en-US" sz="2800" dirty="0" err="1" smtClean="0"/>
              <a:t>liệu</a:t>
            </a:r>
            <a:r>
              <a:rPr lang="en-US" sz="2800" dirty="0" smtClean="0"/>
              <a:t> 64 bit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fld id="{0768E82E-F706-4E34-BA91-D913E88380A4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3430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4724400"/>
            <a:ext cx="3657600" cy="38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Bus điều khiển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b="1" dirty="0" smtClean="0"/>
              <a:t>Chức năng</a:t>
            </a:r>
            <a:r>
              <a:rPr lang="vi-VN" dirty="0" smtClean="0"/>
              <a:t>: vận chuyển các tín hiệu</a:t>
            </a:r>
            <a:r>
              <a:rPr lang="en-US" dirty="0" smtClean="0"/>
              <a:t> </a:t>
            </a:r>
            <a:r>
              <a:rPr lang="vi-VN" dirty="0" smtClean="0"/>
              <a:t>điều khiển</a:t>
            </a:r>
          </a:p>
          <a:p>
            <a:r>
              <a:rPr lang="vi-VN" b="1" dirty="0" smtClean="0"/>
              <a:t>Các loại tín hiệu điều khiển:</a:t>
            </a:r>
          </a:p>
          <a:p>
            <a:pPr lvl="1"/>
            <a:r>
              <a:rPr lang="vi-VN" dirty="0" smtClean="0"/>
              <a:t>Các tín hiệu điều khiển đọc/ghi</a:t>
            </a:r>
          </a:p>
          <a:p>
            <a:pPr lvl="1"/>
            <a:r>
              <a:rPr lang="vi-VN" dirty="0" smtClean="0"/>
              <a:t>Các tín hiệu điều khiển ngắt</a:t>
            </a:r>
          </a:p>
          <a:p>
            <a:pPr lvl="1"/>
            <a:r>
              <a:rPr lang="vi-VN" dirty="0" smtClean="0"/>
              <a:t>Các tín hiệu điều khiển bus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Một số tín hiệu điều khiển điển hình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sz="2800" dirty="0" smtClean="0"/>
              <a:t>Các tín hiệu (phát ra từ CPU) điều khiển</a:t>
            </a:r>
            <a:r>
              <a:rPr lang="en-US" sz="2800" dirty="0" smtClean="0"/>
              <a:t> </a:t>
            </a:r>
            <a:r>
              <a:rPr lang="vi-VN" sz="2800" dirty="0" smtClean="0"/>
              <a:t>đọc-ghi:</a:t>
            </a:r>
          </a:p>
          <a:p>
            <a:pPr lvl="1"/>
            <a:r>
              <a:rPr lang="vi-VN" sz="2400" i="1" dirty="0" smtClean="0"/>
              <a:t>Memory Read (MEMR): </a:t>
            </a:r>
            <a:r>
              <a:rPr lang="vi-VN" sz="2400" dirty="0" smtClean="0"/>
              <a:t>điều khiển đọc dữ liệu</a:t>
            </a:r>
            <a:r>
              <a:rPr lang="en-US" sz="2400" i="1" dirty="0" smtClean="0"/>
              <a:t> </a:t>
            </a:r>
            <a:r>
              <a:rPr lang="vi-VN" sz="2400" dirty="0" smtClean="0"/>
              <a:t>từ một ngăn nhớ có địa chỉ xác định lên bus 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.</a:t>
            </a:r>
          </a:p>
          <a:p>
            <a:pPr lvl="1"/>
            <a:r>
              <a:rPr lang="vi-VN" sz="2400" i="1" dirty="0" smtClean="0"/>
              <a:t>Memory Write (MEMW): </a:t>
            </a:r>
            <a:r>
              <a:rPr lang="vi-VN" sz="2400" dirty="0" smtClean="0"/>
              <a:t>điều khiển ghi dữ liệu</a:t>
            </a:r>
            <a:r>
              <a:rPr lang="en-US" sz="2400" dirty="0" smtClean="0"/>
              <a:t> </a:t>
            </a:r>
            <a:r>
              <a:rPr lang="vi-VN" sz="2400" dirty="0" smtClean="0"/>
              <a:t>có sẵn trên bus dữ liệu đến một ngăn nhớ có địa</a:t>
            </a:r>
            <a:r>
              <a:rPr lang="en-US" sz="2400" dirty="0" smtClean="0"/>
              <a:t> </a:t>
            </a:r>
            <a:r>
              <a:rPr lang="vi-VN" sz="2400" dirty="0" smtClean="0"/>
              <a:t>chỉ xác định.</a:t>
            </a:r>
          </a:p>
          <a:p>
            <a:pPr lvl="1"/>
            <a:r>
              <a:rPr lang="vi-VN" sz="2400" i="1" dirty="0" smtClean="0"/>
              <a:t>I/O Read (IOR): </a:t>
            </a:r>
            <a:r>
              <a:rPr lang="vi-VN" sz="2400" dirty="0" smtClean="0"/>
              <a:t>điều khiển đọc dữ liệu từ một</a:t>
            </a:r>
            <a:r>
              <a:rPr lang="en-US" sz="2400" dirty="0" smtClean="0"/>
              <a:t> </a:t>
            </a:r>
            <a:r>
              <a:rPr lang="vi-VN" sz="2400" dirty="0" smtClean="0"/>
              <a:t>cổng vào-ra có địa chỉ xác định lên bus dữ liệu.</a:t>
            </a:r>
          </a:p>
          <a:p>
            <a:pPr lvl="1"/>
            <a:r>
              <a:rPr lang="vi-VN" sz="2400" i="1" dirty="0" smtClean="0"/>
              <a:t>I/O Write (IOW): </a:t>
            </a:r>
            <a:r>
              <a:rPr lang="vi-VN" sz="2400" dirty="0" smtClean="0"/>
              <a:t>điều khiển ghi dữ liệu có sẵn</a:t>
            </a:r>
            <a:r>
              <a:rPr lang="en-US" sz="2400" dirty="0" smtClean="0"/>
              <a:t> </a:t>
            </a:r>
            <a:r>
              <a:rPr lang="vi-VN" sz="2400" dirty="0" smtClean="0"/>
              <a:t>trên bus dữ liệu ra một cổng có địa chỉ xác định.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Một số tín hiệu điều khiển điển hình (tiếp)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19600"/>
          </a:xfrm>
        </p:spPr>
        <p:txBody>
          <a:bodyPr/>
          <a:lstStyle/>
          <a:p>
            <a:r>
              <a:rPr lang="vi-VN" sz="2800" dirty="0" smtClean="0"/>
              <a:t>Các tín hiệu điều khiển ngắt:</a:t>
            </a:r>
          </a:p>
          <a:p>
            <a:pPr lvl="1"/>
            <a:r>
              <a:rPr lang="vi-VN" sz="2400" i="1" dirty="0" smtClean="0"/>
              <a:t>Interrupt Request (INTR): </a:t>
            </a:r>
            <a:r>
              <a:rPr lang="vi-VN" sz="2400" dirty="0" smtClean="0"/>
              <a:t>Tín hiệu từ bộ điều khiển</a:t>
            </a:r>
            <a:r>
              <a:rPr lang="en-US" sz="2400" dirty="0" smtClean="0"/>
              <a:t> </a:t>
            </a:r>
            <a:r>
              <a:rPr lang="vi-VN" sz="2400" dirty="0" smtClean="0"/>
              <a:t>vào-ra gửi đến yêu cầu ngắt CPU để trao đổi vàora.</a:t>
            </a:r>
            <a:r>
              <a:rPr lang="en-US" sz="2400" dirty="0" smtClean="0"/>
              <a:t> </a:t>
            </a:r>
            <a:r>
              <a:rPr lang="es-ES" sz="2400" dirty="0" err="1" smtClean="0"/>
              <a:t>Tín</a:t>
            </a:r>
            <a:r>
              <a:rPr lang="es-ES" sz="2400" dirty="0" smtClean="0"/>
              <a:t> </a:t>
            </a:r>
            <a:r>
              <a:rPr lang="es-ES" sz="2400" dirty="0" err="1" smtClean="0"/>
              <a:t>hiệu</a:t>
            </a:r>
            <a:r>
              <a:rPr lang="es-ES" sz="2400" dirty="0" smtClean="0"/>
              <a:t> INTR </a:t>
            </a:r>
            <a:r>
              <a:rPr lang="es-ES" sz="2400" dirty="0" err="1" smtClean="0"/>
              <a:t>có</a:t>
            </a:r>
            <a:r>
              <a:rPr lang="es-ES" sz="2400" dirty="0" smtClean="0"/>
              <a:t> </a:t>
            </a:r>
            <a:r>
              <a:rPr lang="es-ES" sz="2400" dirty="0" err="1" smtClean="0"/>
              <a:t>thể</a:t>
            </a:r>
            <a:r>
              <a:rPr lang="es-ES" sz="2400" dirty="0" smtClean="0"/>
              <a:t> </a:t>
            </a:r>
            <a:r>
              <a:rPr lang="es-ES" sz="2400" dirty="0" err="1" smtClean="0"/>
              <a:t>bị</a:t>
            </a:r>
            <a:r>
              <a:rPr lang="es-ES" sz="2400" dirty="0" smtClean="0"/>
              <a:t> che.</a:t>
            </a:r>
          </a:p>
          <a:p>
            <a:pPr lvl="1"/>
            <a:r>
              <a:rPr lang="en-US" sz="2400" i="1" dirty="0" smtClean="0"/>
              <a:t>Interrupt Acknowledge (INTA): </a:t>
            </a:r>
            <a:r>
              <a:rPr lang="en-US" sz="2400" dirty="0" err="1" smtClean="0"/>
              <a:t>Tín</a:t>
            </a:r>
            <a:r>
              <a:rPr lang="en-US" sz="2400" dirty="0" smtClean="0"/>
              <a:t> </a:t>
            </a:r>
            <a:r>
              <a:rPr lang="en-US" sz="2400" dirty="0" err="1" smtClean="0"/>
              <a:t>hiệu</a:t>
            </a:r>
            <a:r>
              <a:rPr lang="en-US" sz="2400" dirty="0" smtClean="0"/>
              <a:t> </a:t>
            </a:r>
            <a:r>
              <a:rPr lang="en-US" sz="2400" dirty="0" err="1" smtClean="0"/>
              <a:t>phát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từ</a:t>
            </a:r>
            <a:r>
              <a:rPr lang="en-US" sz="2400" dirty="0" smtClean="0"/>
              <a:t> </a:t>
            </a:r>
            <a:r>
              <a:rPr lang="vi-VN" sz="2400" dirty="0" smtClean="0"/>
              <a:t>CPU báo cho bộ điều khiển vào-ra biết CPU chấp</a:t>
            </a:r>
            <a:r>
              <a:rPr lang="en-US" sz="2400" dirty="0" smtClean="0"/>
              <a:t> </a:t>
            </a:r>
            <a:r>
              <a:rPr lang="vi-VN" sz="2400" dirty="0" smtClean="0"/>
              <a:t>nhận ngắt để trao đổi vào-ra.</a:t>
            </a:r>
          </a:p>
          <a:p>
            <a:pPr lvl="1"/>
            <a:r>
              <a:rPr lang="en-US" sz="2400" i="1" dirty="0" smtClean="0"/>
              <a:t>Non </a:t>
            </a:r>
            <a:r>
              <a:rPr lang="en-US" sz="2400" i="1" dirty="0" err="1" smtClean="0"/>
              <a:t>Maskable</a:t>
            </a:r>
            <a:r>
              <a:rPr lang="en-US" sz="2400" i="1" dirty="0" smtClean="0"/>
              <a:t> Interrupt (NMI): </a:t>
            </a:r>
            <a:r>
              <a:rPr lang="en-US" sz="2400" dirty="0" err="1" smtClean="0"/>
              <a:t>tín</a:t>
            </a:r>
            <a:r>
              <a:rPr lang="en-US" sz="2400" dirty="0" smtClean="0"/>
              <a:t> </a:t>
            </a:r>
            <a:r>
              <a:rPr lang="en-US" sz="2400" dirty="0" err="1" smtClean="0"/>
              <a:t>hiệu</a:t>
            </a:r>
            <a:r>
              <a:rPr lang="en-US" sz="2400" dirty="0" smtClean="0"/>
              <a:t> </a:t>
            </a:r>
            <a:r>
              <a:rPr lang="en-US" sz="2400" dirty="0" err="1" smtClean="0"/>
              <a:t>ngắt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vi-VN" sz="2400" dirty="0" smtClean="0"/>
              <a:t>che được gửi đến ngắt CPU.</a:t>
            </a:r>
          </a:p>
          <a:p>
            <a:pPr lvl="1"/>
            <a:r>
              <a:rPr lang="vi-VN" sz="2400" i="1" dirty="0" smtClean="0"/>
              <a:t>Reset: </a:t>
            </a:r>
            <a:r>
              <a:rPr lang="vi-VN" sz="2400" dirty="0" smtClean="0"/>
              <a:t>Tín hiệu từ bên ngoài gửi đến CPU và các</a:t>
            </a:r>
            <a:r>
              <a:rPr lang="en-US" sz="2400" dirty="0" smtClean="0"/>
              <a:t> </a:t>
            </a:r>
            <a:r>
              <a:rPr lang="vi-VN" sz="2400" dirty="0" smtClean="0"/>
              <a:t>thành phần khác để khởi động lại máy tính.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94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Một số tín hiệu điều khiển điển hình (tiếp)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dirty="0" smtClean="0"/>
              <a:t>Các tín hiệu điều khiển bus:</a:t>
            </a:r>
          </a:p>
          <a:p>
            <a:pPr lvl="1"/>
            <a:r>
              <a:rPr lang="en-US" i="1" dirty="0" smtClean="0"/>
              <a:t>Bus Request (BRQ) hay </a:t>
            </a:r>
            <a:r>
              <a:rPr lang="en-US" i="1" dirty="0" err="1" smtClean="0"/>
              <a:t>là</a:t>
            </a:r>
            <a:r>
              <a:rPr lang="en-US" i="1" dirty="0" smtClean="0"/>
              <a:t> Hold: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vi-VN" dirty="0" smtClean="0"/>
              <a:t>mô-đun điều khiển vào-ra gửi đến yêu cầu</a:t>
            </a:r>
            <a:r>
              <a:rPr lang="en-US" dirty="0" smtClean="0"/>
              <a:t> </a:t>
            </a:r>
            <a:r>
              <a:rPr lang="vi-VN" dirty="0" smtClean="0"/>
              <a:t>CPU chuyển nhượng quyền sử dụng bus.</a:t>
            </a:r>
          </a:p>
          <a:p>
            <a:pPr lvl="1"/>
            <a:r>
              <a:rPr lang="en-US" i="1" dirty="0" smtClean="0"/>
              <a:t>Bus Grant (BGT) hay </a:t>
            </a:r>
            <a:r>
              <a:rPr lang="en-US" i="1" dirty="0" err="1" smtClean="0"/>
              <a:t>là</a:t>
            </a:r>
            <a:r>
              <a:rPr lang="en-US" i="1" dirty="0" smtClean="0"/>
              <a:t> </a:t>
            </a:r>
            <a:r>
              <a:rPr lang="en-US" dirty="0" smtClean="0"/>
              <a:t>Hold Acknowledge (HLDA):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CPU </a:t>
            </a:r>
            <a:r>
              <a:rPr lang="en-US" dirty="0" err="1" smtClean="0"/>
              <a:t>chấp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vi-VN" dirty="0" smtClean="0"/>
              <a:t>chuyển nhượng quyền sử dụng bus.</a:t>
            </a:r>
          </a:p>
          <a:p>
            <a:pPr lvl="1"/>
            <a:r>
              <a:rPr lang="en-US" i="1" dirty="0" smtClean="0"/>
              <a:t>Lock/ Unlock: </a:t>
            </a:r>
            <a:r>
              <a:rPr lang="en-US" dirty="0" err="1" smtClean="0"/>
              <a:t>Tín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cấm</a:t>
            </a:r>
            <a:r>
              <a:rPr lang="en-US" dirty="0" smtClean="0"/>
              <a:t>/</a:t>
            </a:r>
            <a:r>
              <a:rPr lang="en-US" dirty="0" err="1" smtClean="0"/>
              <a:t>cho-phép</a:t>
            </a:r>
            <a:r>
              <a:rPr lang="en-US" dirty="0" smtClean="0"/>
              <a:t> </a:t>
            </a:r>
            <a:r>
              <a:rPr lang="en-US" dirty="0" err="1" smtClean="0"/>
              <a:t>xin</a:t>
            </a:r>
            <a:r>
              <a:rPr lang="en-US" dirty="0" smtClean="0"/>
              <a:t> </a:t>
            </a:r>
            <a:r>
              <a:rPr lang="vi-VN" dirty="0" smtClean="0"/>
              <a:t>chuyển nhượng bus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Đặc điểm của cấu trúc đơn bus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vi-VN" sz="2800" dirty="0" smtClean="0"/>
              <a:t>Bus hệ thống chỉ phục vụ được một yêu cầu</a:t>
            </a:r>
            <a:r>
              <a:rPr lang="en-US" sz="2800" dirty="0" smtClean="0"/>
              <a:t> </a:t>
            </a:r>
            <a:r>
              <a:rPr lang="vi-VN" sz="2800" dirty="0" smtClean="0"/>
              <a:t>trao đổi dữ liệu tại một thời điểm</a:t>
            </a:r>
          </a:p>
          <a:p>
            <a:r>
              <a:rPr lang="vi-VN" sz="2800" dirty="0" smtClean="0"/>
              <a:t>Bus hệ thống phải có tốc độ bằng tốc độ bus</a:t>
            </a:r>
            <a:r>
              <a:rPr lang="en-US" sz="2800" dirty="0" smtClean="0"/>
              <a:t> </a:t>
            </a:r>
            <a:r>
              <a:rPr lang="vi-VN" sz="2800" dirty="0" smtClean="0"/>
              <a:t>của mô-đun nhanh nhất trong hệ thống</a:t>
            </a:r>
          </a:p>
          <a:p>
            <a:r>
              <a:rPr lang="en-US" sz="2800" dirty="0" smtClean="0"/>
              <a:t>Bus </a:t>
            </a:r>
            <a:r>
              <a:rPr lang="en-US" sz="2800" dirty="0" err="1" smtClean="0"/>
              <a:t>hệ</a:t>
            </a:r>
            <a:r>
              <a:rPr lang="en-US" sz="2800" dirty="0" smtClean="0"/>
              <a:t> </a:t>
            </a:r>
            <a:r>
              <a:rPr lang="en-US" sz="2800" dirty="0" err="1" smtClean="0"/>
              <a:t>thống</a:t>
            </a:r>
            <a:r>
              <a:rPr lang="en-US" sz="2800" dirty="0" smtClean="0"/>
              <a:t> </a:t>
            </a:r>
            <a:r>
              <a:rPr lang="en-US" sz="2800" dirty="0" err="1" smtClean="0"/>
              <a:t>phụ</a:t>
            </a:r>
            <a:r>
              <a:rPr lang="en-US" sz="2800" dirty="0" smtClean="0"/>
              <a:t> </a:t>
            </a:r>
            <a:r>
              <a:rPr lang="en-US" sz="2800" dirty="0" err="1" smtClean="0"/>
              <a:t>thuộc</a:t>
            </a:r>
            <a:r>
              <a:rPr lang="en-US" sz="2800" dirty="0" smtClean="0"/>
              <a:t> </a:t>
            </a:r>
            <a:r>
              <a:rPr lang="en-US" sz="2800" dirty="0" err="1" smtClean="0"/>
              <a:t>vào</a:t>
            </a:r>
            <a:r>
              <a:rPr lang="en-US" sz="2800" dirty="0" smtClean="0"/>
              <a:t> </a:t>
            </a:r>
            <a:r>
              <a:rPr lang="en-US" sz="2800" dirty="0" err="1" smtClean="0"/>
              <a:t>cấu</a:t>
            </a:r>
            <a:r>
              <a:rPr lang="en-US" sz="2800" dirty="0" smtClean="0"/>
              <a:t> </a:t>
            </a:r>
            <a:r>
              <a:rPr lang="en-US" sz="2800" dirty="0" err="1" smtClean="0"/>
              <a:t>trúc</a:t>
            </a:r>
            <a:r>
              <a:rPr lang="en-US" sz="2800" dirty="0" smtClean="0"/>
              <a:t> bus (</a:t>
            </a:r>
            <a:r>
              <a:rPr lang="en-US" sz="2800" dirty="0" err="1" smtClean="0"/>
              <a:t>các</a:t>
            </a:r>
            <a:r>
              <a:rPr lang="en-US" sz="2800" dirty="0" smtClean="0"/>
              <a:t> </a:t>
            </a:r>
            <a:r>
              <a:rPr lang="vi-VN" sz="2800" dirty="0" smtClean="0"/>
              <a:t>tín hiệu) của bộ xử lý </a:t>
            </a:r>
            <a:r>
              <a:rPr lang="en-US" sz="2800" dirty="0" smtClean="0">
                <a:sym typeface="Symbol"/>
              </a:rPr>
              <a:t></a:t>
            </a:r>
            <a:r>
              <a:rPr lang="en-US" sz="2800" dirty="0" smtClean="0"/>
              <a:t> </a:t>
            </a:r>
            <a:r>
              <a:rPr lang="vi-VN" sz="2800" dirty="0" smtClean="0"/>
              <a:t>các mô-đun nhớ và</a:t>
            </a:r>
            <a:r>
              <a:rPr lang="en-US" sz="2800" dirty="0" smtClean="0"/>
              <a:t> </a:t>
            </a:r>
            <a:r>
              <a:rPr lang="vi-VN" sz="2800" dirty="0" smtClean="0"/>
              <a:t>các mô-đun vào-ra cũng phụ thuộc vào bộ xử</a:t>
            </a:r>
            <a:r>
              <a:rPr lang="en-US" sz="2800" dirty="0" smtClean="0"/>
              <a:t> </a:t>
            </a:r>
            <a:r>
              <a:rPr lang="en-US" sz="2800" dirty="0" err="1" smtClean="0"/>
              <a:t>lý</a:t>
            </a:r>
            <a:r>
              <a:rPr lang="en-US" sz="2800" dirty="0" smtClean="0"/>
              <a:t>.</a:t>
            </a:r>
          </a:p>
          <a:p>
            <a:r>
              <a:rPr lang="vi-VN" sz="2800" dirty="0" smtClean="0"/>
              <a:t>Khắc phục: phân cấp bus </a:t>
            </a:r>
            <a:r>
              <a:rPr lang="en-US" sz="2800" dirty="0" smtClean="0">
                <a:sym typeface="Symbol"/>
              </a:rPr>
              <a:t></a:t>
            </a:r>
            <a:r>
              <a:rPr lang="en-US" sz="2800" dirty="0" smtClean="0"/>
              <a:t> </a:t>
            </a:r>
            <a:r>
              <a:rPr lang="vi-VN" sz="2800" dirty="0" smtClean="0"/>
              <a:t>cấu trúc đa bus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bus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en-US" dirty="0" err="1" smtClean="0"/>
              <a:t>Tổ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bus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endParaRPr lang="en-US" dirty="0" smtClean="0"/>
          </a:p>
          <a:p>
            <a:pPr lvl="1"/>
            <a:r>
              <a:rPr lang="en-US" dirty="0" smtClean="0"/>
              <a:t>Cho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Bus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endParaRPr lang="en-US" dirty="0" smtClean="0"/>
          </a:p>
          <a:p>
            <a:pPr lvl="2"/>
            <a:r>
              <a:rPr lang="en-US" dirty="0" smtClean="0"/>
              <a:t>Bus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endParaRPr lang="en-US" dirty="0" smtClean="0"/>
          </a:p>
          <a:p>
            <a:pPr lvl="2"/>
            <a:r>
              <a:rPr lang="en-US" dirty="0" err="1" smtClean="0"/>
              <a:t>Các</a:t>
            </a:r>
            <a:r>
              <a:rPr lang="en-US" dirty="0" smtClean="0"/>
              <a:t> bus </a:t>
            </a:r>
            <a:r>
              <a:rPr lang="en-US" dirty="0" err="1" smtClean="0"/>
              <a:t>vào-ra</a:t>
            </a:r>
            <a:endParaRPr lang="en-US" dirty="0" smtClean="0"/>
          </a:p>
          <a:p>
            <a:pPr lvl="1"/>
            <a:r>
              <a:rPr lang="vi-VN" dirty="0" smtClean="0"/>
              <a:t>Các bus khác nhau về tốc độ</a:t>
            </a:r>
          </a:p>
          <a:p>
            <a:r>
              <a:rPr lang="en-US" dirty="0" smtClean="0"/>
              <a:t>Bus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nhớ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bus </a:t>
            </a:r>
            <a:r>
              <a:rPr lang="en-US" dirty="0" err="1" smtClean="0"/>
              <a:t>vào-ra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97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Một số bus điển hình trong 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495800"/>
          </a:xfrm>
        </p:spPr>
        <p:txBody>
          <a:bodyPr/>
          <a:lstStyle/>
          <a:p>
            <a:r>
              <a:rPr lang="en-US" sz="2400" dirty="0" smtClean="0"/>
              <a:t>Bus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bộ</a:t>
            </a:r>
            <a:r>
              <a:rPr lang="en-US" sz="2400" dirty="0" smtClean="0"/>
              <a:t> </a:t>
            </a: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(Front Side Bus - FSB):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tốc</a:t>
            </a:r>
            <a:r>
              <a:rPr lang="en-US" sz="2400" dirty="0" smtClean="0"/>
              <a:t> </a:t>
            </a:r>
            <a:r>
              <a:rPr lang="vi-VN" sz="2400" dirty="0" smtClean="0"/>
              <a:t>độ nhanh nhất</a:t>
            </a:r>
          </a:p>
          <a:p>
            <a:r>
              <a:rPr lang="vi-VN" sz="2400" dirty="0" smtClean="0"/>
              <a:t>Bus của bộ nhớ chính (nối ghép với các mô-đun</a:t>
            </a:r>
            <a:r>
              <a:rPr lang="en-US" sz="2400" dirty="0" smtClean="0"/>
              <a:t> RAM)</a:t>
            </a:r>
          </a:p>
          <a:p>
            <a:r>
              <a:rPr lang="en-US" sz="2400" dirty="0" smtClean="0"/>
              <a:t>AGP bus (Accelerated Graphic Port) - Bus </a:t>
            </a:r>
            <a:r>
              <a:rPr lang="en-US" sz="2400" dirty="0" err="1" smtClean="0"/>
              <a:t>đồ</a:t>
            </a:r>
            <a:r>
              <a:rPr lang="en-US" sz="2400" dirty="0" smtClean="0"/>
              <a:t> </a:t>
            </a:r>
            <a:r>
              <a:rPr lang="en-US" sz="2400" dirty="0" err="1" smtClean="0"/>
              <a:t>họa</a:t>
            </a:r>
            <a:r>
              <a:rPr lang="en-US" sz="2400" dirty="0" smtClean="0"/>
              <a:t> </a:t>
            </a:r>
            <a:r>
              <a:rPr lang="vi-VN" sz="2400" dirty="0" smtClean="0"/>
              <a:t>tăng tốc: nối ghép card màn hình tăng tốc.</a:t>
            </a:r>
          </a:p>
          <a:p>
            <a:r>
              <a:rPr lang="en-US" sz="2400" dirty="0" smtClean="0"/>
              <a:t>PCI bus(Peripheral Component Interconnect): </a:t>
            </a:r>
            <a:r>
              <a:rPr lang="en-US" sz="2400" dirty="0" err="1" smtClean="0"/>
              <a:t>nối</a:t>
            </a:r>
            <a:r>
              <a:rPr lang="en-US" sz="2400" dirty="0" smtClean="0"/>
              <a:t> </a:t>
            </a:r>
            <a:r>
              <a:rPr lang="vi-VN" sz="2400" dirty="0" smtClean="0"/>
              <a:t>ghép với các thiết bị ngoại vi có tốc độ trao đổi 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nhanh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IDE (Integrated Device Electronics): Bus </a:t>
            </a:r>
            <a:r>
              <a:rPr lang="en-US" sz="2400" dirty="0" err="1" smtClean="0"/>
              <a:t>kết</a:t>
            </a:r>
            <a:r>
              <a:rPr lang="en-US" sz="2400" dirty="0" smtClean="0"/>
              <a:t> </a:t>
            </a:r>
            <a:r>
              <a:rPr lang="en-US" sz="2400" dirty="0" err="1" smtClean="0"/>
              <a:t>nối</a:t>
            </a:r>
            <a:r>
              <a:rPr lang="en-US" sz="2400" dirty="0" smtClean="0"/>
              <a:t> </a:t>
            </a:r>
            <a:r>
              <a:rPr lang="vi-VN" sz="2400" dirty="0" smtClean="0"/>
              <a:t>với ổ đĩa cứng hoặc ổ đĩa CD, DVD</a:t>
            </a:r>
          </a:p>
          <a:p>
            <a:r>
              <a:rPr lang="en-US" sz="2400" dirty="0" smtClean="0"/>
              <a:t>USB (Universal Serial Bus): Bus </a:t>
            </a:r>
            <a:r>
              <a:rPr lang="en-US" sz="2400" dirty="0" err="1" smtClean="0"/>
              <a:t>nối</a:t>
            </a:r>
            <a:r>
              <a:rPr lang="en-US" sz="2400" dirty="0" smtClean="0"/>
              <a:t> </a:t>
            </a:r>
            <a:r>
              <a:rPr lang="en-US" sz="2400" dirty="0" err="1" smtClean="0"/>
              <a:t>tiếp</a:t>
            </a:r>
            <a:r>
              <a:rPr lang="en-US" sz="2400" dirty="0" smtClean="0"/>
              <a:t> </a:t>
            </a:r>
            <a:r>
              <a:rPr lang="en-US" sz="2400" dirty="0" err="1" smtClean="0"/>
              <a:t>đa</a:t>
            </a:r>
            <a:r>
              <a:rPr lang="en-US" sz="2400" dirty="0" smtClean="0"/>
              <a:t> </a:t>
            </a:r>
            <a:r>
              <a:rPr lang="en-US" sz="2400" dirty="0" err="1" smtClean="0"/>
              <a:t>năng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Pentium 4 </a:t>
            </a:r>
            <a:r>
              <a:rPr lang="en-US" dirty="0" err="1" smtClean="0"/>
              <a:t>dùng</a:t>
            </a:r>
            <a:r>
              <a:rPr lang="en-US" dirty="0" smtClean="0"/>
              <a:t> Chipset 845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768E82E-F706-4E34-BA91-D913E88380A4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752600"/>
            <a:ext cx="6324600" cy="4900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7B88E355-F9C6-4DFD-9C09-EEFFFCF494F3}"/>
  <p:tag name="ISPRING_RESOURCE_FOLDER" val="D:\NDTRUONG_DATA\KHOACNTT\Bai giang HVKTMM\BG KTMT\Bai giang chinh thuc\slide\ATTT\KTMT CHUONG 1(ATTT)\"/>
  <p:tag name="ISPRING_PRESENTATION_PATH" val="D:\NDTRUONG_DATA\KHOACNTT\Bai giang HVKTMM\BG KTMT\Bai giang chinh thuc\slide\ATTT\KTMT CHUONG 1(ATTT).pptx"/>
  <p:tag name="ISPRING_PROJECT_VERSION" val="9.3"/>
  <p:tag name="ISPRING_PROJECT_FOLDER_UPDATED" val="1"/>
  <p:tag name="ISPRING_SCREEN_RECS_UPDATED" val="D:\NDTRUONG_DATA\KHOACNTT\Bai giang HVKTMM\BG KTMT\Bai giang chinh thuc\slide\ATTT\KTMT CHUONG 1(ATTT)\"/>
  <p:tag name="ISPRING_ULTRA_SCORM_COURSE_ID" val="2093E38A-3EB4-4B2F-9AC1-6FB730D335DD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do`\u0006{332DDA48-5F12-4F1E-8D42-50DD551B971E}&quot;,&quot;D:\\NDTRUONG_DATA\\KHOACNTT\\Bai giang HVKTMM\\BG KTMT\\Bai giang chinh thuc\\slide\\ATTT\\SRCOM&quot;]]"/>
  <p:tag name="ISPRING_SCORM_RATE_SLIDES" val="0"/>
  <p:tag name="ISPRING_SCORM_PASSING_SCORE" val="80.000000"/>
  <p:tag name="ISPRING_CURRENT_PLAYER_ID" val="universal"/>
  <p:tag name="ISPRING_FIRST_PUBLISH" val="1"/>
  <p:tag name="ISPRING_LMS_API_VERSION" val="SCORM 2004 (2nd edition)"/>
  <p:tag name="ISPRING_ULTRA_SCORM_COURCE_TITLE" val="KTMT CHUONG 1"/>
  <p:tag name="ISPRING_PUBLISH_SETTINGS" val="{&quot;commonSettings&quot;:{&quot;webSettings&quot;:{&quot;useMobileViewer&quot;:&quot;T_TRUE&quot;},&quot;lmsSettings&quot;:{&quot;useMobileViewer&quot;:&quot;T_TRUE&quot;},&quot;cloudSettings&quot;:{&quot;useMobileViewer&quot;:&quot;T_FALSE&quot;},&quot;ispringLmsSettings&quot;:{&quot;useMobileViewer&quot;:&quot;T_FALSE&quot;},&quot;playerId&quot;:&quot;universal&quot;},&quot;advancedSettings&quot;:{&quot;enableTextAllocation&quot;:&quot;T_TRUE&quot;,&quot;viewingFromLocalDrive&quot;:&quot;T_TRUE&quot;,&quot;contentScale&quot;:75,&quot;contentScaleMode&quot;:&quot;SCAL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publishDestination&quot;:&quot;LMS&quot;,&quot;wordSettings&quot;:{&quot;printCopies&quot;:1}}"/>
  <p:tag name="ISPRING_PRESENTATION_TITLE" val="KTMT CHUONG 1"/>
</p:tagLst>
</file>

<file path=ppt/theme/theme1.xml><?xml version="1.0" encoding="utf-8"?>
<a:theme xmlns:a="http://schemas.openxmlformats.org/drawingml/2006/main" name="Pixel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</Template>
  <TotalTime>6144</TotalTime>
  <Words>4834</Words>
  <Application>Microsoft Office PowerPoint</Application>
  <PresentationFormat>On-screen Show (4:3)</PresentationFormat>
  <Paragraphs>715</Paragraphs>
  <Slides>112</Slides>
  <Notes>112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Arial Black</vt:lpstr>
      <vt:lpstr>Symbol</vt:lpstr>
      <vt:lpstr>Times New Roman</vt:lpstr>
      <vt:lpstr>Wingdings</vt:lpstr>
      <vt:lpstr>Pixel</vt:lpstr>
      <vt:lpstr>Chương 1: Tổng quan về kiến trúc máy tính</vt:lpstr>
      <vt:lpstr>1.1. Máy tính và phân loại</vt:lpstr>
      <vt:lpstr>Máy tính...</vt:lpstr>
      <vt:lpstr>Mô hình phân lớp của máy tính</vt:lpstr>
      <vt:lpstr>2. Phân loại máy tính</vt:lpstr>
      <vt:lpstr>Máy tính cá nhân PC</vt:lpstr>
      <vt:lpstr>Máy chủ (Server)</vt:lpstr>
      <vt:lpstr>Máy tính nhúng (Embedded Computer)</vt:lpstr>
      <vt:lpstr>1.2. Kiến trúc máy tính</vt:lpstr>
      <vt:lpstr>1.2. Kiến trúc máy tính</vt:lpstr>
      <vt:lpstr>Ví dụ</vt:lpstr>
      <vt:lpstr>Kiến trúc tập lệnh</vt:lpstr>
      <vt:lpstr>Cấu trúc cơ bản của máy tính</vt:lpstr>
      <vt:lpstr>Các thành phần cơ bản của máy tính</vt:lpstr>
      <vt:lpstr>1.3. Sự tiến hoá của máy tính</vt:lpstr>
      <vt:lpstr>1. Máy tính dùng đèn điện tử</vt:lpstr>
      <vt:lpstr>1. Máy tính dùng đèn điện tử (tiếp)</vt:lpstr>
      <vt:lpstr>1. Máy tính dùng đèn điện tử (tiếp)</vt:lpstr>
      <vt:lpstr>1. Máy tính dùng đèn điện tử (tiếp)</vt:lpstr>
      <vt:lpstr>Máy tính von Neumann</vt:lpstr>
      <vt:lpstr>Đặc điểm chính của máy tính IAS</vt:lpstr>
      <vt:lpstr>John von Neumann và máy tính IAS và Alan Turing</vt:lpstr>
      <vt:lpstr>Các máy tính thương mại ra đời</vt:lpstr>
      <vt:lpstr>UNIVAC I</vt:lpstr>
      <vt:lpstr>UNIVAC II</vt:lpstr>
      <vt:lpstr>Hãng IBM</vt:lpstr>
      <vt:lpstr>IBM 701</vt:lpstr>
      <vt:lpstr>2. Máy tính dùng transistor</vt:lpstr>
      <vt:lpstr>Máy tính DEC PDP-1 (1960)</vt:lpstr>
      <vt:lpstr>IBM 7030 (1961)</vt:lpstr>
      <vt:lpstr>3. Máy tính dùng vi mạch SSI, MSI và LSI</vt:lpstr>
      <vt:lpstr>Luật Moore</vt:lpstr>
      <vt:lpstr>Tăng trưởng số transistor trong chip CPU</vt:lpstr>
      <vt:lpstr>Tăng trưởng số transistor trong chip CPU</vt:lpstr>
      <vt:lpstr>Tăng trưởng số transistor trong chip CPU</vt:lpstr>
      <vt:lpstr>IBM 360 Family</vt:lpstr>
      <vt:lpstr>PDP-11 (1973) và VAX-11 (1981)</vt:lpstr>
      <vt:lpstr>Micro VAX và Siêu máy tính CRAY-1</vt:lpstr>
      <vt:lpstr>4. Máy tính dùng vi mạch VLSI/ULSI</vt:lpstr>
      <vt:lpstr>Intel 4004 - bộ vi xử lý 4-bit</vt:lpstr>
      <vt:lpstr>Intel 8080 - bộ vi xử lý 8-bit</vt:lpstr>
      <vt:lpstr>Intel 80286 - bộ vi xử lý 16-bit</vt:lpstr>
      <vt:lpstr>80386 - bộ vi xử lý 32-bit đầu tiên của Intel</vt:lpstr>
      <vt:lpstr>Intel Pentium (32-bit)</vt:lpstr>
      <vt:lpstr>Pentium III và Pentium 4 (32-bit)</vt:lpstr>
      <vt:lpstr>Itanium (64-bit)</vt:lpstr>
      <vt:lpstr>Năng lực tính toán CPU của máy tính</vt:lpstr>
      <vt:lpstr>Các hệ thống máy tính hiện đại</vt:lpstr>
      <vt:lpstr>Ví dụ máy chủ HP</vt:lpstr>
      <vt:lpstr>Ví dụ máy chủ Sun</vt:lpstr>
      <vt:lpstr>1.4 Các thành phần của máy tính</vt:lpstr>
      <vt:lpstr>1. Bộ xử lý trung tâm (CPU)</vt:lpstr>
      <vt:lpstr>Cấu trúc cơ bản của CPU</vt:lpstr>
      <vt:lpstr>Các thành phần cơ bản của CPU</vt:lpstr>
      <vt:lpstr>Tốc độ của bộ xử lý</vt:lpstr>
      <vt:lpstr>Tốc độ bộ xử lý (tiếp)</vt:lpstr>
      <vt:lpstr>Máy tính CPU vô hướng</vt:lpstr>
      <vt:lpstr>Máy tính có nhiều CPU</vt:lpstr>
      <vt:lpstr>Máy tính kiến trúc không đồng nhất</vt:lpstr>
      <vt:lpstr>2. Bộ nhớ máy tính</vt:lpstr>
      <vt:lpstr>Các thành phần của bộ nhớ máy tính</vt:lpstr>
      <vt:lpstr>Bộ nhớ trong</vt:lpstr>
      <vt:lpstr>Bộ nhớ chính (Main Memory)</vt:lpstr>
      <vt:lpstr>Bộ nhớ cache</vt:lpstr>
      <vt:lpstr>Bộ nhớ ngoài (External Memory)</vt:lpstr>
      <vt:lpstr>3. Hệ thống vào-ra (Input-Output)</vt:lpstr>
      <vt:lpstr>Cấu trúc cơ bản của hệ thống vào-ra</vt:lpstr>
      <vt:lpstr>Các thiết bị ngoại vi</vt:lpstr>
      <vt:lpstr>Mô-đun vào-ra</vt:lpstr>
      <vt:lpstr>1.5. Hoạt động của máy tính</vt:lpstr>
      <vt:lpstr>Chu trình lệnh</vt:lpstr>
      <vt:lpstr>Nhận lệnh</vt:lpstr>
      <vt:lpstr>Minh họa quá trình nhận lệnh</vt:lpstr>
      <vt:lpstr>Thực hiện lệnh</vt:lpstr>
      <vt:lpstr>2. Ngắt (Interrupt)</vt:lpstr>
      <vt:lpstr>Hoạt động ngắt</vt:lpstr>
      <vt:lpstr>Hoạt động ngắt (tiếp)</vt:lpstr>
      <vt:lpstr>Chu trình lệnh với ngắt</vt:lpstr>
      <vt:lpstr>Xử lý với nhiều tín hiệu yêu cầu ngắt</vt:lpstr>
      <vt:lpstr>3. Hoạt động vào-ra</vt:lpstr>
      <vt:lpstr>1.6. Liên kết hệ thống (BUS)</vt:lpstr>
      <vt:lpstr>Kết nối mô-đun nhớ</vt:lpstr>
      <vt:lpstr>Kết nối mô-đun nhớ (tiếp)</vt:lpstr>
      <vt:lpstr>Kết nối mô-đun vào-ra</vt:lpstr>
      <vt:lpstr>Kết nối mô-đun vào-ra (tiếp)</vt:lpstr>
      <vt:lpstr>Kết nối CPU</vt:lpstr>
      <vt:lpstr>Kết nối CPU (tiếp)</vt:lpstr>
      <vt:lpstr>2. Cấu trúc bus cơ bản</vt:lpstr>
      <vt:lpstr>Sơ đồ cấu trúc bus cơ bản</vt:lpstr>
      <vt:lpstr>Bus địa chỉ</vt:lpstr>
      <vt:lpstr>Bus dữ liệu</vt:lpstr>
      <vt:lpstr>Bus điều khiển</vt:lpstr>
      <vt:lpstr>Một số tín hiệu điều khiển điển hình</vt:lpstr>
      <vt:lpstr>Một số tín hiệu điều khiển điển hình (tiếp)</vt:lpstr>
      <vt:lpstr>Một số tín hiệu điều khiển điển hình (tiếp)</vt:lpstr>
      <vt:lpstr>Đặc điểm của cấu trúc đơn bus</vt:lpstr>
      <vt:lpstr>3. Phân cấp bus trong máy tính</vt:lpstr>
      <vt:lpstr>Một số bus điển hình trong PC</vt:lpstr>
      <vt:lpstr>Máy tính Pentium 4 dùng Chipset 845</vt:lpstr>
      <vt:lpstr>Chipset 865</vt:lpstr>
      <vt:lpstr>Chipset 955</vt:lpstr>
      <vt:lpstr>Chipset 975</vt:lpstr>
      <vt:lpstr>Ví dụ về bo mạch chính</vt:lpstr>
      <vt:lpstr>4. Các vấn đề liên quan đến thiết kế bus</vt:lpstr>
      <vt:lpstr>Các kiểu bus</vt:lpstr>
      <vt:lpstr>Phân xử bus</vt:lpstr>
      <vt:lpstr>Phân xử bus (tiếp)</vt:lpstr>
      <vt:lpstr>Định thời bus (Timing)</vt:lpstr>
      <vt:lpstr>Giản đồ định thời Bus đồng bộ</vt:lpstr>
      <vt:lpstr>Giản đồ định thời thao tác đọc của Bus không đồng bộ</vt:lpstr>
      <vt:lpstr>Giản đồ định thời thao tác ghi của Bus không đồng bộ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KTMT CHUONG 1</dc:title>
  <dc:creator>Ninh Xuan Huong</dc:creator>
  <cp:lastModifiedBy>admin</cp:lastModifiedBy>
  <cp:revision>614</cp:revision>
  <dcterms:created xsi:type="dcterms:W3CDTF">2004-08-26T02:35:59Z</dcterms:created>
  <dcterms:modified xsi:type="dcterms:W3CDTF">2022-03-31T03:12:02Z</dcterms:modified>
</cp:coreProperties>
</file>